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notesSlide17.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6.png" ContentType="image/png"/>
  <Override PartName="/ppt/media/image20.png" ContentType="image/png"/>
  <Override PartName="/ppt/media/image57.png" ContentType="image/png"/>
  <Override PartName="/ppt/media/image50.png" ContentType="image/png"/>
  <Override PartName="/ppt/media/image40.png" ContentType="image/png"/>
  <Override PartName="/ppt/media/image14.png" ContentType="image/png"/>
  <Override PartName="/ppt/media/image2.png" ContentType="image/png"/>
  <Override PartName="/ppt/media/image25.png" ContentType="image/png"/>
  <Override PartName="/ppt/media/image33.png" ContentType="image/png"/>
  <Override PartName="/ppt/media/image3.png" ContentType="image/png"/>
  <Override PartName="/ppt/media/image15.png" ContentType="image/png"/>
  <Override PartName="/ppt/media/image52.png" ContentType="image/png"/>
  <Override PartName="/ppt/media/image27.jpeg" ContentType="image/jpeg"/>
  <Override PartName="/ppt/media/image63.jpeg" ContentType="image/jpeg"/>
  <Override PartName="/ppt/media/image6.png" ContentType="image/png"/>
  <Override PartName="/ppt/media/image18.png" ContentType="image/png"/>
  <Override PartName="/ppt/media/image60.jpeg" ContentType="image/jpeg"/>
  <Override PartName="/ppt/media/image30.png" ContentType="image/png"/>
  <Override PartName="/ppt/media/image1.jpeg" ContentType="image/jpeg"/>
  <Override PartName="/ppt/media/image10.png" ContentType="image/png"/>
  <Override PartName="/ppt/media/image35.jpeg" ContentType="image/jpeg"/>
  <Override PartName="/ppt/media/image5.jpeg" ContentType="image/jpeg"/>
  <Override PartName="/ppt/media/image61.png" ContentType="image/png"/>
  <Override PartName="/ppt/media/image62.jpeg" ContentType="image/jpeg"/>
  <Override PartName="/ppt/media/image19.png" ContentType="image/png"/>
  <Override PartName="/ppt/media/image24.png" ContentType="image/png"/>
  <Override PartName="/ppt/media/image59.png" ContentType="image/png"/>
  <Override PartName="/ppt/media/image22.png" ContentType="image/png"/>
  <Override PartName="/ppt/media/image21.jpeg" ContentType="image/jpeg"/>
  <Override PartName="/ppt/media/image32.jpeg" ContentType="image/jpeg"/>
  <Override PartName="/ppt/media/image64.jpeg" ContentType="image/jpeg"/>
  <Override PartName="/ppt/media/image7.jpeg" ContentType="image/jpeg"/>
  <Override PartName="/ppt/media/image16.png" ContentType="image/png"/>
  <Override PartName="/ppt/media/image11.png" ContentType="image/png"/>
  <Override PartName="/ppt/media/image48.png" ContentType="image/png"/>
  <Override PartName="/ppt/media/image26.png" ContentType="image/png"/>
  <Override PartName="/ppt/media/image8.jpeg" ContentType="image/jpeg"/>
  <Override PartName="/ppt/media/image38.png" ContentType="image/png"/>
  <Override PartName="/ppt/media/image17.png" ContentType="image/png"/>
  <Override PartName="/ppt/media/image39.jpeg" ContentType="image/jpeg"/>
  <Override PartName="/ppt/media/image9.png" ContentType="image/png"/>
  <Override PartName="/ppt/media/image29.jpeg" ContentType="image/jpeg"/>
  <Override PartName="/ppt/media/image12.jpeg" ContentType="image/jpeg"/>
  <Override PartName="/ppt/media/image34.png" ContentType="image/png"/>
  <Override PartName="/ppt/media/image13.png" ContentType="image/png"/>
  <Override PartName="/ppt/media/image31.png" ContentType="image/png"/>
  <Override PartName="/ppt/media/image37.png" ContentType="image/png"/>
  <Override PartName="/ppt/media/image41.png" ContentType="image/png"/>
  <Override PartName="/ppt/media/image42.png" ContentType="image/png"/>
  <Override PartName="/ppt/media/image28.png" ContentType="image/png"/>
  <Override PartName="/ppt/media/image43.jpeg" ContentType="image/jpeg"/>
  <Override PartName="/ppt/media/image44.png" ContentType="image/png"/>
  <Override PartName="/ppt/media/image45.png" ContentType="image/png"/>
  <Override PartName="/ppt/media/image46.png" ContentType="image/png"/>
  <Override PartName="/ppt/media/image47.jpeg" ContentType="image/jpeg"/>
  <Override PartName="/ppt/media/image49.png" ContentType="image/png"/>
  <Override PartName="/ppt/media/image4.jpeg" ContentType="image/jpeg"/>
  <Override PartName="/ppt/media/image51.png" ContentType="image/png"/>
  <Override PartName="/ppt/media/image53.jpeg" ContentType="image/jpeg"/>
  <Override PartName="/ppt/media/image2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58684D67-DFF7-425B-A614-D1DD202D1A3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78120" cy="3078000"/>
          </a:xfrm>
          <a:prstGeom prst="rect">
            <a:avLst/>
          </a:prstGeom>
          <a:ln w="0">
            <a:noFill/>
          </a:ln>
        </p:spPr>
      </p:sp>
      <p:sp>
        <p:nvSpPr>
          <p:cNvPr id="379"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80" name="PlaceHolder 3"/>
          <p:cNvSpPr>
            <a:spLocks noGrp="1"/>
          </p:cNvSpPr>
          <p:nvPr>
            <p:ph type="sldNum" idx="7"/>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BAAF6D99-9052-4CAB-8040-507C7E2448A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78120" cy="3078000"/>
          </a:xfrm>
          <a:prstGeom prst="rect">
            <a:avLst/>
          </a:prstGeom>
          <a:ln w="0">
            <a:noFill/>
          </a:ln>
        </p:spPr>
      </p:sp>
      <p:sp>
        <p:nvSpPr>
          <p:cNvPr id="385"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86" name="PlaceHolder 3"/>
          <p:cNvSpPr>
            <a:spLocks noGrp="1"/>
          </p:cNvSpPr>
          <p:nvPr>
            <p:ph type="sldNum" idx="9"/>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E063AAED-6597-4120-863C-33D6B98110B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78120" cy="3078000"/>
          </a:xfrm>
          <a:prstGeom prst="rect">
            <a:avLst/>
          </a:prstGeom>
          <a:ln w="0">
            <a:noFill/>
          </a:ln>
        </p:spPr>
      </p:sp>
      <p:sp>
        <p:nvSpPr>
          <p:cNvPr id="388"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89" name="PlaceHolder 3"/>
          <p:cNvSpPr>
            <a:spLocks noGrp="1"/>
          </p:cNvSpPr>
          <p:nvPr>
            <p:ph type="sldNum" idx="10"/>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5F18511-0DD9-43A7-85B9-0C2C3FE98C0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78120" cy="3078000"/>
          </a:xfrm>
          <a:prstGeom prst="rect">
            <a:avLst/>
          </a:prstGeom>
          <a:ln w="0">
            <a:noFill/>
          </a:ln>
        </p:spPr>
      </p:sp>
      <p:sp>
        <p:nvSpPr>
          <p:cNvPr id="391"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92" name="PlaceHolder 3"/>
          <p:cNvSpPr>
            <a:spLocks noGrp="1"/>
          </p:cNvSpPr>
          <p:nvPr>
            <p:ph type="sldNum" idx="11"/>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6FEFEA61-F5D7-44F3-8C91-9F045828B28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78120" cy="3078000"/>
          </a:xfrm>
          <a:prstGeom prst="rect">
            <a:avLst/>
          </a:prstGeom>
          <a:ln w="0">
            <a:noFill/>
          </a:ln>
        </p:spPr>
      </p:sp>
      <p:sp>
        <p:nvSpPr>
          <p:cNvPr id="394"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95" name="PlaceHolder 3"/>
          <p:cNvSpPr>
            <a:spLocks noGrp="1"/>
          </p:cNvSpPr>
          <p:nvPr>
            <p:ph type="sldNum" idx="12"/>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980885A-E236-4CD5-A5E5-AD76EA93143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78120" cy="3078000"/>
          </a:xfrm>
          <a:prstGeom prst="rect">
            <a:avLst/>
          </a:prstGeom>
          <a:ln w="0">
            <a:noFill/>
          </a:ln>
        </p:spPr>
      </p:sp>
      <p:sp>
        <p:nvSpPr>
          <p:cNvPr id="397"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98" name="PlaceHolder 3"/>
          <p:cNvSpPr>
            <a:spLocks noGrp="1"/>
          </p:cNvSpPr>
          <p:nvPr>
            <p:ph type="sldNum" idx="13"/>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36E6DD3F-2D62-4C48-9EDD-00911466EFD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78120" cy="3078000"/>
          </a:xfrm>
          <a:prstGeom prst="rect">
            <a:avLst/>
          </a:prstGeom>
          <a:ln w="0">
            <a:noFill/>
          </a:ln>
        </p:spPr>
      </p:sp>
      <p:sp>
        <p:nvSpPr>
          <p:cNvPr id="400"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401" name="PlaceHolder 3"/>
          <p:cNvSpPr>
            <a:spLocks noGrp="1"/>
          </p:cNvSpPr>
          <p:nvPr>
            <p:ph type="sldNum" idx="14"/>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2422D6E8-5F0E-43EF-9A55-2806FF4BD0B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78120" cy="3078000"/>
          </a:xfrm>
          <a:prstGeom prst="rect">
            <a:avLst/>
          </a:prstGeom>
          <a:ln w="0">
            <a:noFill/>
          </a:ln>
        </p:spPr>
      </p:sp>
      <p:sp>
        <p:nvSpPr>
          <p:cNvPr id="403"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404" name="PlaceHolder 3"/>
          <p:cNvSpPr>
            <a:spLocks noGrp="1"/>
          </p:cNvSpPr>
          <p:nvPr>
            <p:ph type="sldNum" idx="15"/>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A7427EF4-BE2A-4BCF-818B-8F97F52A3FF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78120" cy="3078000"/>
          </a:xfrm>
          <a:prstGeom prst="rect">
            <a:avLst/>
          </a:prstGeom>
          <a:ln w="0">
            <a:noFill/>
          </a:ln>
        </p:spPr>
      </p:sp>
      <p:sp>
        <p:nvSpPr>
          <p:cNvPr id="382" name="PlaceHolder 2"/>
          <p:cNvSpPr>
            <a:spLocks noGrp="1"/>
          </p:cNvSpPr>
          <p:nvPr>
            <p:ph type="body"/>
          </p:nvPr>
        </p:nvSpPr>
        <p:spPr>
          <a:xfrm>
            <a:off x="685800" y="4400640"/>
            <a:ext cx="5478120" cy="3592080"/>
          </a:xfrm>
          <a:prstGeom prst="rect">
            <a:avLst/>
          </a:prstGeom>
          <a:noFill/>
          <a:ln w="0">
            <a:noFill/>
          </a:ln>
        </p:spPr>
        <p:txBody>
          <a:bodyPr lIns="0" rIns="0" tIns="0" bIns="0" anchor="t">
            <a:noAutofit/>
          </a:bodyPr>
          <a:p>
            <a:endParaRPr b="0" lang="en-US" sz="2000" spc="-1" strike="noStrike">
              <a:latin typeface="Arial"/>
            </a:endParaRPr>
          </a:p>
        </p:txBody>
      </p:sp>
      <p:sp>
        <p:nvSpPr>
          <p:cNvPr id="383" name="PlaceHolder 3"/>
          <p:cNvSpPr>
            <a:spLocks noGrp="1"/>
          </p:cNvSpPr>
          <p:nvPr>
            <p:ph type="sldNum" idx="8"/>
          </p:nvPr>
        </p:nvSpPr>
        <p:spPr>
          <a:xfrm>
            <a:off x="3884760" y="8685360"/>
            <a:ext cx="2963520" cy="4503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466A7B8-F75C-4A10-A47D-2DD386E71A35}"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AAE2AC32-C914-47BA-A6FE-6D952BF2BF8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04B793D-4971-4B7B-830B-B7FD9E54B45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160B767-90A1-4480-9D6F-3477DFAC72B5}"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E4BAB2F-6D9C-4DEE-A8B7-613231097A95}"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7966F5C-B5B6-4C60-8D94-5E13D3D187E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B82292F-941B-4153-B0F1-29770C8E5F3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6F9CDAB-A049-454C-9432-EB6599FAA70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597B77F-20C8-4703-B69C-F72A0BA8AF7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BE32C7A-AF34-4D27-BD25-DD69CE632E5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B1A6A5F-2E46-435C-A502-EE12A2D1275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82EA77F-1550-406E-A708-2E261DC129E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AF6029D-B4B3-45C2-B476-220464CA0BBA}"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06520" cy="35676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10480" y="6356520"/>
            <a:ext cx="2734920" cy="3567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621143D-4501-42C5-92B1-4853CC0C2EC1}" type="slidenum">
              <a:rPr b="0" lang="en-US"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8080" y="6356520"/>
            <a:ext cx="2734920" cy="35676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slideLayout" Target="../slideLayouts/slideLayout1.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1.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1.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图片 2" descr=""/>
          <p:cNvPicPr/>
          <p:nvPr/>
        </p:nvPicPr>
        <p:blipFill>
          <a:blip r:embed="rId1"/>
          <a:srcRect l="0" t="0" r="52449" b="0"/>
          <a:stretch/>
        </p:blipFill>
        <p:spPr>
          <a:xfrm>
            <a:off x="9263520" y="0"/>
            <a:ext cx="2103480" cy="674280"/>
          </a:xfrm>
          <a:prstGeom prst="rect">
            <a:avLst/>
          </a:prstGeom>
          <a:ln w="0">
            <a:noFill/>
          </a:ln>
        </p:spPr>
      </p:pic>
      <p:sp>
        <p:nvSpPr>
          <p:cNvPr id="48"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sp>
        <p:nvSpPr>
          <p:cNvPr id="49" name="文本框 8"/>
          <p:cNvSpPr/>
          <p:nvPr/>
        </p:nvSpPr>
        <p:spPr>
          <a:xfrm>
            <a:off x="4572000" y="6036840"/>
            <a:ext cx="7543440" cy="363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1" lang="en-US" sz="1800" spc="-1" strike="noStrike">
                <a:solidFill>
                  <a:srgbClr val="ff0000"/>
                </a:solidFill>
                <a:latin typeface="DengXian"/>
                <a:ea typeface="DengXian"/>
              </a:rPr>
              <a:t>	</a:t>
            </a:r>
            <a:r>
              <a:rPr b="1" lang="en-US" sz="1800" spc="-1" strike="noStrike">
                <a:solidFill>
                  <a:srgbClr val="ff0000"/>
                </a:solidFill>
                <a:latin typeface="DengXian"/>
                <a:ea typeface="DengXian"/>
              </a:rPr>
              <a:t>	</a:t>
            </a:r>
            <a:r>
              <a:rPr b="1" lang="en-US" sz="1800" spc="-1" strike="noStrike">
                <a:solidFill>
                  <a:srgbClr val="ff0000"/>
                </a:solidFill>
                <a:latin typeface="DengXian"/>
                <a:ea typeface="DengXian"/>
              </a:rPr>
              <a:t>Reason: to explore CFD with OpenFOAM</a:t>
            </a:r>
            <a:endParaRPr b="0" lang="en-US" sz="1800" spc="-1" strike="noStrike">
              <a:latin typeface="Arial"/>
            </a:endParaRPr>
          </a:p>
        </p:txBody>
      </p:sp>
      <p:sp>
        <p:nvSpPr>
          <p:cNvPr id="50" name="矩形 5"/>
          <p:cNvSpPr/>
          <p:nvPr/>
        </p:nvSpPr>
        <p:spPr>
          <a:xfrm>
            <a:off x="344880" y="159120"/>
            <a:ext cx="2583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200" spc="-1" strike="noStrike">
                <a:solidFill>
                  <a:srgbClr val="58595b"/>
                </a:solidFill>
                <a:latin typeface="Times New Roman"/>
                <a:ea typeface="微软雅黑"/>
              </a:rPr>
              <a:t>Paper Review</a:t>
            </a:r>
            <a:endParaRPr b="0" lang="en-US" sz="3200" spc="-1" strike="noStrike">
              <a:latin typeface="Arial"/>
            </a:endParaRPr>
          </a:p>
        </p:txBody>
      </p:sp>
      <p:sp>
        <p:nvSpPr>
          <p:cNvPr id="51" name="文本框 1"/>
          <p:cNvSpPr/>
          <p:nvPr/>
        </p:nvSpPr>
        <p:spPr>
          <a:xfrm>
            <a:off x="69120" y="6052320"/>
            <a:ext cx="16671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Calibri"/>
                <a:ea typeface="DejaVu Sans"/>
              </a:rPr>
              <a:t>CHENGXI YAO</a:t>
            </a:r>
            <a:endParaRPr b="0" lang="en-US" sz="1800" spc="-1" strike="noStrike">
              <a:latin typeface="Arial"/>
            </a:endParaRPr>
          </a:p>
          <a:p>
            <a:pPr>
              <a:lnSpc>
                <a:spcPct val="100000"/>
              </a:lnSpc>
              <a:buNone/>
            </a:pPr>
            <a:endParaRPr b="0" lang="en-US" sz="1800" spc="-1" strike="noStrike">
              <a:latin typeface="Arial"/>
            </a:endParaRPr>
          </a:p>
        </p:txBody>
      </p:sp>
      <p:pic>
        <p:nvPicPr>
          <p:cNvPr id="52" name="" descr=""/>
          <p:cNvPicPr/>
          <p:nvPr/>
        </p:nvPicPr>
        <p:blipFill>
          <a:blip r:embed="rId2"/>
          <a:stretch/>
        </p:blipFill>
        <p:spPr>
          <a:xfrm>
            <a:off x="0" y="645120"/>
            <a:ext cx="12184200" cy="5290920"/>
          </a:xfrm>
          <a:prstGeom prst="rect">
            <a:avLst/>
          </a:prstGeom>
          <a:ln w="0">
            <a:noFill/>
          </a:ln>
        </p:spPr>
      </p:pic>
    </p:spTree>
  </p:cSld>
  <mc:AlternateContent>
    <mc:Choice Requires="p14">
      <p:transition spd="slow" advTm="24000" p14:dur="2000"/>
    </mc:Choice>
    <mc:Fallback>
      <p:transition spd="slow" advTm="24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文本框 73"/>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10/21</a:t>
            </a:r>
            <a:endParaRPr b="0" lang="en-US" sz="1600" spc="-1" strike="noStrike">
              <a:latin typeface="Arial"/>
            </a:endParaRPr>
          </a:p>
        </p:txBody>
      </p:sp>
      <p:sp>
        <p:nvSpPr>
          <p:cNvPr id="243" name="直接连接符 6"/>
          <p:cNvSpPr/>
          <p:nvPr/>
        </p:nvSpPr>
        <p:spPr>
          <a:xfrm>
            <a:off x="0" y="69192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44" name="组合 3"/>
          <p:cNvGrpSpPr/>
          <p:nvPr/>
        </p:nvGrpSpPr>
        <p:grpSpPr>
          <a:xfrm>
            <a:off x="0" y="167040"/>
            <a:ext cx="410760" cy="516960"/>
            <a:chOff x="0" y="167040"/>
            <a:chExt cx="410760" cy="516960"/>
          </a:xfrm>
        </p:grpSpPr>
        <p:sp>
          <p:nvSpPr>
            <p:cNvPr id="245" name="矩形 13"/>
            <p:cNvSpPr/>
            <p:nvPr/>
          </p:nvSpPr>
          <p:spPr>
            <a:xfrm>
              <a:off x="0" y="16704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46" name="矩形 21"/>
            <p:cNvSpPr/>
            <p:nvPr/>
          </p:nvSpPr>
          <p:spPr>
            <a:xfrm>
              <a:off x="334440" y="16704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247" name="图片 5" descr=""/>
          <p:cNvPicPr/>
          <p:nvPr/>
        </p:nvPicPr>
        <p:blipFill>
          <a:blip r:embed="rId1"/>
          <a:srcRect l="0" t="0" r="52449" b="0"/>
          <a:stretch/>
        </p:blipFill>
        <p:spPr>
          <a:xfrm>
            <a:off x="9263520" y="9720"/>
            <a:ext cx="2103480" cy="674280"/>
          </a:xfrm>
          <a:prstGeom prst="rect">
            <a:avLst/>
          </a:prstGeom>
          <a:ln w="0">
            <a:noFill/>
          </a:ln>
        </p:spPr>
      </p:pic>
      <p:pic>
        <p:nvPicPr>
          <p:cNvPr id="248" name="" descr=""/>
          <p:cNvPicPr/>
          <p:nvPr/>
        </p:nvPicPr>
        <p:blipFill>
          <a:blip r:embed="rId2"/>
          <a:stretch/>
        </p:blipFill>
        <p:spPr>
          <a:xfrm>
            <a:off x="457200" y="1371600"/>
            <a:ext cx="5023800" cy="4628880"/>
          </a:xfrm>
          <a:prstGeom prst="rect">
            <a:avLst/>
          </a:prstGeom>
          <a:ln w="0">
            <a:noFill/>
          </a:ln>
        </p:spPr>
      </p:pic>
      <p:pic>
        <p:nvPicPr>
          <p:cNvPr id="249" name="" descr=""/>
          <p:cNvPicPr/>
          <p:nvPr/>
        </p:nvPicPr>
        <p:blipFill>
          <a:blip r:embed="rId3"/>
          <a:stretch/>
        </p:blipFill>
        <p:spPr>
          <a:xfrm>
            <a:off x="6400800" y="1600200"/>
            <a:ext cx="4717440" cy="4296960"/>
          </a:xfrm>
          <a:prstGeom prst="rect">
            <a:avLst/>
          </a:prstGeom>
          <a:ln w="0">
            <a:noFill/>
          </a:ln>
        </p:spPr>
      </p:pic>
      <p:sp>
        <p:nvSpPr>
          <p:cNvPr id="250" name=""/>
          <p:cNvSpPr/>
          <p:nvPr/>
        </p:nvSpPr>
        <p:spPr>
          <a:xfrm>
            <a:off x="4114800" y="914400"/>
            <a:ext cx="79293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aggregations’ size are denoted by the number of particles in them</a:t>
            </a:r>
            <a:endParaRPr b="0" lang="en-US" sz="1800" spc="-1" strike="noStrike">
              <a:latin typeface="Arial"/>
            </a:endParaRPr>
          </a:p>
        </p:txBody>
      </p:sp>
      <p:sp>
        <p:nvSpPr>
          <p:cNvPr id="251" name=""/>
          <p:cNvSpPr/>
          <p:nvPr/>
        </p:nvSpPr>
        <p:spPr>
          <a:xfrm>
            <a:off x="457200" y="6400800"/>
            <a:ext cx="450360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700" spc="-1" strike="noStrike">
                <a:solidFill>
                  <a:srgbClr val="c9211e"/>
                </a:solidFill>
                <a:latin typeface="Arial"/>
                <a:ea typeface="DejaVu Sans"/>
              </a:rPr>
              <a:t>Size increase as concentration increase</a:t>
            </a:r>
            <a:endParaRPr b="0" lang="en-US" sz="1700" spc="-1" strike="noStrike">
              <a:latin typeface="Arial"/>
            </a:endParaRPr>
          </a:p>
        </p:txBody>
      </p:sp>
      <p:sp>
        <p:nvSpPr>
          <p:cNvPr id="252" name=""/>
          <p:cNvSpPr/>
          <p:nvPr/>
        </p:nvSpPr>
        <p:spPr>
          <a:xfrm>
            <a:off x="457200" y="914400"/>
            <a:ext cx="33087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Case1 with only Const. M field </a:t>
            </a:r>
            <a:endParaRPr b="0" lang="en-US" sz="1800" spc="-1" strike="noStrike">
              <a:latin typeface="Arial"/>
            </a:endParaRPr>
          </a:p>
        </p:txBody>
      </p:sp>
      <p:sp>
        <p:nvSpPr>
          <p:cNvPr id="253" name="矩形 22"/>
          <p:cNvSpPr/>
          <p:nvPr/>
        </p:nvSpPr>
        <p:spPr>
          <a:xfrm>
            <a:off x="416160" y="166320"/>
            <a:ext cx="7000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discussion(validation&amp; comparison)</a:t>
            </a:r>
            <a:endParaRPr b="0" lang="en-US" sz="2800" spc="-1" strike="noStrike">
              <a:latin typeface="Arial"/>
            </a:endParaRPr>
          </a:p>
        </p:txBody>
      </p:sp>
    </p:spTree>
  </p:cSld>
  <mc:AlternateContent>
    <mc:Choice Requires="p14">
      <p:transition spd="slow" advTm="68000" p14:dur="2000"/>
    </mc:Choice>
    <mc:Fallback>
      <p:transition spd="slow" advTm="68000"/>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文本框 5"/>
          <p:cNvSpPr/>
          <p:nvPr/>
        </p:nvSpPr>
        <p:spPr>
          <a:xfrm>
            <a:off x="11523240" y="6514200"/>
            <a:ext cx="6681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11/21</a:t>
            </a:r>
            <a:endParaRPr b="0" lang="en-US" sz="1600" spc="-1" strike="noStrike">
              <a:latin typeface="Arial"/>
            </a:endParaRPr>
          </a:p>
        </p:txBody>
      </p:sp>
      <p:sp>
        <p:nvSpPr>
          <p:cNvPr id="255"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56" name="组合 4"/>
          <p:cNvGrpSpPr/>
          <p:nvPr/>
        </p:nvGrpSpPr>
        <p:grpSpPr>
          <a:xfrm>
            <a:off x="0" y="157320"/>
            <a:ext cx="410760" cy="516960"/>
            <a:chOff x="0" y="157320"/>
            <a:chExt cx="410760" cy="516960"/>
          </a:xfrm>
        </p:grpSpPr>
        <p:sp>
          <p:nvSpPr>
            <p:cNvPr id="257"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58"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259" name="图片 16" descr=""/>
          <p:cNvPicPr/>
          <p:nvPr/>
        </p:nvPicPr>
        <p:blipFill>
          <a:blip r:embed="rId1"/>
          <a:srcRect l="0" t="0" r="52449" b="0"/>
          <a:stretch/>
        </p:blipFill>
        <p:spPr>
          <a:xfrm>
            <a:off x="9263520" y="0"/>
            <a:ext cx="2103480" cy="674280"/>
          </a:xfrm>
          <a:prstGeom prst="rect">
            <a:avLst/>
          </a:prstGeom>
          <a:ln w="0">
            <a:noFill/>
          </a:ln>
        </p:spPr>
      </p:pic>
      <p:sp>
        <p:nvSpPr>
          <p:cNvPr id="260" name=""/>
          <p:cNvSpPr/>
          <p:nvPr/>
        </p:nvSpPr>
        <p:spPr>
          <a:xfrm>
            <a:off x="0" y="6620040"/>
            <a:ext cx="11657880" cy="22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Arial"/>
                <a:ea typeface="DejaVu Sans"/>
              </a:rPr>
              <a:t>Vartholomeos P, Mavroidis C. In silico studies of magnetic microparticle aggregations in fluid environments for MRI-guided drug delivery[J]. IEEE transactions on biomedical engineering, 2012, 59(11): 3028-3038.</a:t>
            </a:r>
            <a:endParaRPr b="0" lang="en-US" sz="900" spc="-1" strike="noStrike">
              <a:latin typeface="Arial"/>
            </a:endParaRPr>
          </a:p>
        </p:txBody>
      </p:sp>
      <p:pic>
        <p:nvPicPr>
          <p:cNvPr id="261" name="" descr=""/>
          <p:cNvPicPr/>
          <p:nvPr/>
        </p:nvPicPr>
        <p:blipFill>
          <a:blip r:embed="rId2"/>
          <a:stretch/>
        </p:blipFill>
        <p:spPr>
          <a:xfrm>
            <a:off x="457200" y="1600200"/>
            <a:ext cx="2966400" cy="3168000"/>
          </a:xfrm>
          <a:prstGeom prst="rect">
            <a:avLst/>
          </a:prstGeom>
          <a:ln w="0">
            <a:noFill/>
          </a:ln>
        </p:spPr>
      </p:pic>
      <p:pic>
        <p:nvPicPr>
          <p:cNvPr id="262" name="" descr=""/>
          <p:cNvPicPr/>
          <p:nvPr/>
        </p:nvPicPr>
        <p:blipFill>
          <a:blip r:embed="rId3"/>
          <a:srcRect l="0" t="0" r="9995" b="0"/>
          <a:stretch/>
        </p:blipFill>
        <p:spPr>
          <a:xfrm>
            <a:off x="3883680" y="1538280"/>
            <a:ext cx="2968920" cy="3256920"/>
          </a:xfrm>
          <a:prstGeom prst="rect">
            <a:avLst/>
          </a:prstGeom>
          <a:ln w="0">
            <a:noFill/>
          </a:ln>
        </p:spPr>
      </p:pic>
      <p:sp>
        <p:nvSpPr>
          <p:cNvPr id="263" name=""/>
          <p:cNvSpPr/>
          <p:nvPr/>
        </p:nvSpPr>
        <p:spPr>
          <a:xfrm>
            <a:off x="685800" y="1138680"/>
            <a:ext cx="799740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Agg formed by constant M field and driven to move by the gradient M field</a:t>
            </a:r>
            <a:endParaRPr b="0" lang="en-US" sz="1600" spc="-1" strike="noStrike">
              <a:latin typeface="Arial"/>
            </a:endParaRPr>
          </a:p>
        </p:txBody>
      </p:sp>
      <p:sp>
        <p:nvSpPr>
          <p:cNvPr id="264" name=""/>
          <p:cNvSpPr/>
          <p:nvPr/>
        </p:nvSpPr>
        <p:spPr>
          <a:xfrm>
            <a:off x="8229600" y="2607840"/>
            <a:ext cx="3880800" cy="2334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The formation of agg phenomenon only last till t=1.25, then only the transportation phenomenon occurs.</a:t>
            </a:r>
            <a:endParaRPr b="0" lang="en-US" sz="15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500" spc="-1" strike="noStrike">
                <a:solidFill>
                  <a:srgbClr val="000000"/>
                </a:solidFill>
                <a:latin typeface="Arial"/>
                <a:ea typeface="DejaVu Sans"/>
              </a:rPr>
              <a:t>The longer time for saturation of the agg formation can be explained by the truth that the constant field is weaker compared with case 1.</a:t>
            </a:r>
            <a:endParaRPr b="0" lang="en-US" sz="1500" spc="-1" strike="noStrike">
              <a:latin typeface="Arial"/>
            </a:endParaRPr>
          </a:p>
        </p:txBody>
      </p:sp>
      <p:pic>
        <p:nvPicPr>
          <p:cNvPr id="265" name="" descr=""/>
          <p:cNvPicPr/>
          <p:nvPr/>
        </p:nvPicPr>
        <p:blipFill>
          <a:blip r:embed="rId4"/>
          <a:stretch/>
        </p:blipFill>
        <p:spPr>
          <a:xfrm>
            <a:off x="874080" y="5029200"/>
            <a:ext cx="5978520" cy="1460880"/>
          </a:xfrm>
          <a:prstGeom prst="rect">
            <a:avLst/>
          </a:prstGeom>
          <a:ln w="0">
            <a:noFill/>
          </a:ln>
        </p:spPr>
      </p:pic>
      <p:sp>
        <p:nvSpPr>
          <p:cNvPr id="266" name="矩形 19"/>
          <p:cNvSpPr/>
          <p:nvPr/>
        </p:nvSpPr>
        <p:spPr>
          <a:xfrm>
            <a:off x="416160" y="166320"/>
            <a:ext cx="7000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discussion(validation&amp; comparison)</a:t>
            </a:r>
            <a:endParaRPr b="0" lang="en-US" sz="2800" spc="-1" strike="noStrike">
              <a:latin typeface="Arial"/>
            </a:endParaRPr>
          </a:p>
        </p:txBody>
      </p:sp>
    </p:spTree>
  </p:cSld>
  <mc:AlternateContent>
    <mc:Choice Requires="p14">
      <p:transition spd="slow" advTm="122000" p14:dur="2000"/>
    </mc:Choice>
    <mc:Fallback>
      <p:transition spd="slow" advTm="122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文本框 5"/>
          <p:cNvSpPr/>
          <p:nvPr/>
        </p:nvSpPr>
        <p:spPr>
          <a:xfrm>
            <a:off x="11456640" y="6519600"/>
            <a:ext cx="83808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12/21</a:t>
            </a:r>
            <a:endParaRPr b="0" lang="en-US" sz="1600" spc="-1" strike="noStrike">
              <a:latin typeface="Arial"/>
            </a:endParaRPr>
          </a:p>
        </p:txBody>
      </p:sp>
      <p:grpSp>
        <p:nvGrpSpPr>
          <p:cNvPr id="268" name="组合 4"/>
          <p:cNvGrpSpPr/>
          <p:nvPr/>
        </p:nvGrpSpPr>
        <p:grpSpPr>
          <a:xfrm>
            <a:off x="0" y="157320"/>
            <a:ext cx="410760" cy="516960"/>
            <a:chOff x="0" y="157320"/>
            <a:chExt cx="410760" cy="516960"/>
          </a:xfrm>
        </p:grpSpPr>
        <p:sp>
          <p:nvSpPr>
            <p:cNvPr id="269"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70"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71" name="组合 14"/>
          <p:cNvGrpSpPr/>
          <p:nvPr/>
        </p:nvGrpSpPr>
        <p:grpSpPr>
          <a:xfrm>
            <a:off x="0" y="157320"/>
            <a:ext cx="410760" cy="516960"/>
            <a:chOff x="0" y="157320"/>
            <a:chExt cx="410760" cy="516960"/>
          </a:xfrm>
        </p:grpSpPr>
        <p:sp>
          <p:nvSpPr>
            <p:cNvPr id="272" name="矩形 15"/>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73" name="矩形 16"/>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图片 18" descr=""/>
          <p:cNvPicPr/>
          <p:nvPr/>
        </p:nvPicPr>
        <p:blipFill>
          <a:blip r:embed="rId1"/>
          <a:srcRect l="0" t="0" r="52449" b="0"/>
          <a:stretch/>
        </p:blipFill>
        <p:spPr>
          <a:xfrm>
            <a:off x="9263520" y="0"/>
            <a:ext cx="2103480" cy="674280"/>
          </a:xfrm>
          <a:prstGeom prst="rect">
            <a:avLst/>
          </a:prstGeom>
          <a:ln w="0">
            <a:noFill/>
          </a:ln>
        </p:spPr>
      </p:pic>
      <p:sp>
        <p:nvSpPr>
          <p:cNvPr id="275" name="直接连接符 31"/>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pic>
        <p:nvPicPr>
          <p:cNvPr id="276" name="" descr=""/>
          <p:cNvPicPr/>
          <p:nvPr/>
        </p:nvPicPr>
        <p:blipFill>
          <a:blip r:embed="rId2"/>
          <a:stretch/>
        </p:blipFill>
        <p:spPr>
          <a:xfrm>
            <a:off x="2286000" y="4800600"/>
            <a:ext cx="7538400" cy="1865160"/>
          </a:xfrm>
          <a:prstGeom prst="rect">
            <a:avLst/>
          </a:prstGeom>
          <a:ln w="0">
            <a:noFill/>
          </a:ln>
        </p:spPr>
      </p:pic>
      <p:sp>
        <p:nvSpPr>
          <p:cNvPr id="277" name=""/>
          <p:cNvSpPr/>
          <p:nvPr/>
        </p:nvSpPr>
        <p:spPr>
          <a:xfrm>
            <a:off x="0" y="6625440"/>
            <a:ext cx="11455920" cy="227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900" spc="-1" strike="noStrike">
                <a:solidFill>
                  <a:srgbClr val="000000"/>
                </a:solidFill>
                <a:latin typeface="Arial"/>
                <a:ea typeface="DejaVu Sans"/>
              </a:rPr>
              <a:t>Mathieu J B, Martel S. Aggregation of magnetic microparticles in the context of targeted therapies actuated by a magnetic resonance imaging system[J]. Journal of applied physics, 2009, 106(4): 044904.</a:t>
            </a:r>
            <a:endParaRPr b="0" lang="en-US" sz="900" spc="-1" strike="noStrike">
              <a:latin typeface="Arial"/>
            </a:endParaRPr>
          </a:p>
        </p:txBody>
      </p:sp>
      <p:pic>
        <p:nvPicPr>
          <p:cNvPr id="278" name="" descr=""/>
          <p:cNvPicPr/>
          <p:nvPr/>
        </p:nvPicPr>
        <p:blipFill>
          <a:blip r:embed="rId3"/>
          <a:stretch/>
        </p:blipFill>
        <p:spPr>
          <a:xfrm>
            <a:off x="228600" y="914400"/>
            <a:ext cx="3837960" cy="3880800"/>
          </a:xfrm>
          <a:prstGeom prst="rect">
            <a:avLst/>
          </a:prstGeom>
          <a:ln w="0">
            <a:noFill/>
          </a:ln>
        </p:spPr>
      </p:pic>
      <p:pic>
        <p:nvPicPr>
          <p:cNvPr id="279" name="" descr=""/>
          <p:cNvPicPr/>
          <p:nvPr/>
        </p:nvPicPr>
        <p:blipFill>
          <a:blip r:embed="rId4"/>
          <a:stretch/>
        </p:blipFill>
        <p:spPr>
          <a:xfrm>
            <a:off x="8229600" y="912960"/>
            <a:ext cx="3652200" cy="3882240"/>
          </a:xfrm>
          <a:prstGeom prst="rect">
            <a:avLst/>
          </a:prstGeom>
          <a:ln w="0">
            <a:noFill/>
          </a:ln>
        </p:spPr>
      </p:pic>
      <p:sp>
        <p:nvSpPr>
          <p:cNvPr id="280" name=""/>
          <p:cNvSpPr/>
          <p:nvPr/>
        </p:nvSpPr>
        <p:spPr>
          <a:xfrm>
            <a:off x="4071960" y="2514600"/>
            <a:ext cx="415224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c9211e"/>
                </a:solidFill>
                <a:latin typeface="Arial"/>
                <a:ea typeface="DejaVu Sans"/>
              </a:rPr>
              <a:t>Size increase as concentration increase</a:t>
            </a:r>
            <a:endParaRPr b="0" lang="en-US" sz="1600" spc="-1" strike="noStrike">
              <a:latin typeface="Arial"/>
            </a:endParaRPr>
          </a:p>
        </p:txBody>
      </p:sp>
      <p:sp>
        <p:nvSpPr>
          <p:cNvPr id="281" name="矩形 18"/>
          <p:cNvSpPr/>
          <p:nvPr/>
        </p:nvSpPr>
        <p:spPr>
          <a:xfrm>
            <a:off x="416160" y="166320"/>
            <a:ext cx="7000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discussion(validation&amp; comparison)</a:t>
            </a:r>
            <a:endParaRPr b="0" lang="en-US" sz="2800" spc="-1" strike="noStrike">
              <a:latin typeface="Arial"/>
            </a:endParaRPr>
          </a:p>
        </p:txBody>
      </p:sp>
    </p:spTree>
  </p:cSld>
  <mc:AlternateContent>
    <mc:Choice Requires="p14">
      <p:transition spd="slow" advTm="63000" p14:dur="2000"/>
    </mc:Choice>
    <mc:Fallback>
      <p:transition spd="slow" advTm="63000"/>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13/21</a:t>
            </a:r>
            <a:endParaRPr b="0" lang="en-US" sz="1600" spc="-1" strike="noStrike">
              <a:latin typeface="Arial"/>
            </a:endParaRPr>
          </a:p>
        </p:txBody>
      </p:sp>
      <p:sp>
        <p:nvSpPr>
          <p:cNvPr id="283"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84" name="组合 4"/>
          <p:cNvGrpSpPr/>
          <p:nvPr/>
        </p:nvGrpSpPr>
        <p:grpSpPr>
          <a:xfrm>
            <a:off x="0" y="157320"/>
            <a:ext cx="410760" cy="516960"/>
            <a:chOff x="0" y="157320"/>
            <a:chExt cx="410760" cy="516960"/>
          </a:xfrm>
        </p:grpSpPr>
        <p:sp>
          <p:nvSpPr>
            <p:cNvPr id="285"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86"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287" name="图片 16" descr=""/>
          <p:cNvPicPr/>
          <p:nvPr/>
        </p:nvPicPr>
        <p:blipFill>
          <a:blip r:embed="rId1"/>
          <a:srcRect l="0" t="0" r="52449" b="0"/>
          <a:stretch/>
        </p:blipFill>
        <p:spPr>
          <a:xfrm>
            <a:off x="9263520" y="0"/>
            <a:ext cx="2103480" cy="674280"/>
          </a:xfrm>
          <a:prstGeom prst="rect">
            <a:avLst/>
          </a:prstGeom>
          <a:ln w="0">
            <a:noFill/>
          </a:ln>
        </p:spPr>
      </p:pic>
      <p:sp>
        <p:nvSpPr>
          <p:cNvPr id="288" name="矩形 20"/>
          <p:cNvSpPr/>
          <p:nvPr/>
        </p:nvSpPr>
        <p:spPr>
          <a:xfrm>
            <a:off x="416160" y="157320"/>
            <a:ext cx="72021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discussion(permanent magnetic field)</a:t>
            </a:r>
            <a:endParaRPr b="0" lang="en-US" sz="2800" spc="-1" strike="noStrike">
              <a:latin typeface="Arial"/>
            </a:endParaRPr>
          </a:p>
        </p:txBody>
      </p:sp>
      <p:sp>
        <p:nvSpPr>
          <p:cNvPr id="289" name=""/>
          <p:cNvSpPr/>
          <p:nvPr/>
        </p:nvSpPr>
        <p:spPr>
          <a:xfrm>
            <a:off x="69120" y="914400"/>
            <a:ext cx="655488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increase of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results in increasing the magnetic moment and interaction distance of particles</a:t>
            </a:r>
            <a:endParaRPr b="0" lang="en-US" sz="1800" spc="-1" strike="noStrike">
              <a:latin typeface="Arial"/>
            </a:endParaRPr>
          </a:p>
        </p:txBody>
      </p:sp>
      <p:sp>
        <p:nvSpPr>
          <p:cNvPr id="290" name=""/>
          <p:cNvSpPr/>
          <p:nvPr/>
        </p:nvSpPr>
        <p:spPr>
          <a:xfrm>
            <a:off x="69120" y="1600200"/>
            <a:ext cx="639540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As a result, more particles are interact each other and form bigger aggregates.</a:t>
            </a:r>
            <a:endParaRPr b="0" lang="en-US" sz="1800" spc="-1" strike="noStrike">
              <a:latin typeface="Arial"/>
            </a:endParaRPr>
          </a:p>
        </p:txBody>
      </p:sp>
      <p:pic>
        <p:nvPicPr>
          <p:cNvPr id="291" name="" descr=""/>
          <p:cNvPicPr/>
          <p:nvPr/>
        </p:nvPicPr>
        <p:blipFill>
          <a:blip r:embed="rId2"/>
          <a:stretch/>
        </p:blipFill>
        <p:spPr>
          <a:xfrm>
            <a:off x="6953040" y="757800"/>
            <a:ext cx="4471560" cy="5637600"/>
          </a:xfrm>
          <a:prstGeom prst="rect">
            <a:avLst/>
          </a:prstGeom>
          <a:ln w="0">
            <a:noFill/>
          </a:ln>
        </p:spPr>
      </p:pic>
      <p:pic>
        <p:nvPicPr>
          <p:cNvPr id="292" name="" descr=""/>
          <p:cNvPicPr/>
          <p:nvPr/>
        </p:nvPicPr>
        <p:blipFill>
          <a:blip r:embed="rId3"/>
          <a:stretch/>
        </p:blipFill>
        <p:spPr>
          <a:xfrm>
            <a:off x="457200" y="2795760"/>
            <a:ext cx="6195960" cy="3371040"/>
          </a:xfrm>
          <a:prstGeom prst="rect">
            <a:avLst/>
          </a:prstGeom>
          <a:ln w="0">
            <a:noFill/>
          </a:ln>
        </p:spPr>
      </p:pic>
      <p:pic>
        <p:nvPicPr>
          <p:cNvPr id="293" name="" descr=""/>
          <p:cNvPicPr/>
          <p:nvPr/>
        </p:nvPicPr>
        <p:blipFill>
          <a:blip r:embed="rId4"/>
          <a:stretch/>
        </p:blipFill>
        <p:spPr>
          <a:xfrm>
            <a:off x="4114800" y="6215400"/>
            <a:ext cx="2280600" cy="565920"/>
          </a:xfrm>
          <a:prstGeom prst="rect">
            <a:avLst/>
          </a:prstGeom>
          <a:ln w="0">
            <a:noFill/>
          </a:ln>
        </p:spPr>
      </p:pic>
      <p:sp>
        <p:nvSpPr>
          <p:cNvPr id="294" name=""/>
          <p:cNvSpPr/>
          <p:nvPr/>
        </p:nvSpPr>
        <p:spPr>
          <a:xfrm>
            <a:off x="1600200" y="6285600"/>
            <a:ext cx="20271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least square fitting</a:t>
            </a:r>
            <a:endParaRPr b="0" lang="en-US" sz="1700" spc="-1" strike="noStrike">
              <a:latin typeface="Arial"/>
            </a:endParaRPr>
          </a:p>
        </p:txBody>
      </p:sp>
    </p:spTree>
  </p:cSld>
  <mc:AlternateContent>
    <mc:Choice Requires="p14">
      <p:transition spd="slow" advTm="32000" p14:dur="2000"/>
    </mc:Choice>
    <mc:Fallback>
      <p:transition spd="slow" advTm="32000"/>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文本框 2"/>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14/21</a:t>
            </a:r>
            <a:endParaRPr b="0" lang="en-US" sz="1600" spc="-1" strike="noStrike">
              <a:latin typeface="Arial"/>
            </a:endParaRPr>
          </a:p>
        </p:txBody>
      </p:sp>
      <p:sp>
        <p:nvSpPr>
          <p:cNvPr id="296" name="直接连接符 1"/>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97" name="组合 1"/>
          <p:cNvGrpSpPr/>
          <p:nvPr/>
        </p:nvGrpSpPr>
        <p:grpSpPr>
          <a:xfrm>
            <a:off x="0" y="157320"/>
            <a:ext cx="410760" cy="516960"/>
            <a:chOff x="0" y="157320"/>
            <a:chExt cx="410760" cy="516960"/>
          </a:xfrm>
        </p:grpSpPr>
        <p:sp>
          <p:nvSpPr>
            <p:cNvPr id="298" name="矩形 3"/>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99" name="矩形 4"/>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图片 1" descr=""/>
          <p:cNvPicPr/>
          <p:nvPr/>
        </p:nvPicPr>
        <p:blipFill>
          <a:blip r:embed="rId1"/>
          <a:srcRect l="0" t="0" r="52449" b="0"/>
          <a:stretch/>
        </p:blipFill>
        <p:spPr>
          <a:xfrm>
            <a:off x="9263520" y="0"/>
            <a:ext cx="2103480" cy="674280"/>
          </a:xfrm>
          <a:prstGeom prst="rect">
            <a:avLst/>
          </a:prstGeom>
          <a:ln w="0">
            <a:noFill/>
          </a:ln>
        </p:spPr>
      </p:pic>
      <p:sp>
        <p:nvSpPr>
          <p:cNvPr id="301" name="矩形 9"/>
          <p:cNvSpPr/>
          <p:nvPr/>
        </p:nvSpPr>
        <p:spPr>
          <a:xfrm>
            <a:off x="416160" y="157320"/>
            <a:ext cx="72021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discussion(permanent magnetic field)</a:t>
            </a:r>
            <a:endParaRPr b="0" lang="en-US" sz="2800" spc="-1" strike="noStrike">
              <a:latin typeface="Arial"/>
            </a:endParaRPr>
          </a:p>
        </p:txBody>
      </p:sp>
      <p:pic>
        <p:nvPicPr>
          <p:cNvPr id="302" name="" descr=""/>
          <p:cNvPicPr/>
          <p:nvPr/>
        </p:nvPicPr>
        <p:blipFill>
          <a:blip r:embed="rId2"/>
          <a:stretch/>
        </p:blipFill>
        <p:spPr>
          <a:xfrm>
            <a:off x="0" y="914400"/>
            <a:ext cx="3901320" cy="4859640"/>
          </a:xfrm>
          <a:prstGeom prst="rect">
            <a:avLst/>
          </a:prstGeom>
          <a:ln w="0">
            <a:noFill/>
          </a:ln>
        </p:spPr>
      </p:pic>
      <p:sp>
        <p:nvSpPr>
          <p:cNvPr id="303" name=""/>
          <p:cNvSpPr/>
          <p:nvPr/>
        </p:nvSpPr>
        <p:spPr>
          <a:xfrm>
            <a:off x="5020920" y="1025280"/>
            <a:ext cx="388908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The agg saturate sooner for lower B</a:t>
            </a:r>
            <a:r>
              <a:rPr b="0" lang="en-US" sz="1700" spc="-1" strike="noStrike" baseline="-8000">
                <a:solidFill>
                  <a:srgbClr val="000000"/>
                </a:solidFill>
                <a:latin typeface="Arial"/>
                <a:ea typeface="DejaVu Sans"/>
              </a:rPr>
              <a:t>0</a:t>
            </a:r>
            <a:endParaRPr b="0" lang="en-US" sz="1700" spc="-1" strike="noStrike">
              <a:latin typeface="Arial"/>
            </a:endParaRPr>
          </a:p>
        </p:txBody>
      </p:sp>
      <p:sp>
        <p:nvSpPr>
          <p:cNvPr id="304" name=""/>
          <p:cNvSpPr/>
          <p:nvPr/>
        </p:nvSpPr>
        <p:spPr>
          <a:xfrm>
            <a:off x="4400640" y="1828800"/>
            <a:ext cx="656676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This is coherent with the size,the mean length of aggregations in the case of small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because chains are shorter due to the reduced magnetic force and interaction distance.</a:t>
            </a:r>
            <a:endParaRPr b="0" lang="en-US" sz="1800" spc="-1" strike="noStrike">
              <a:latin typeface="Arial"/>
            </a:endParaRPr>
          </a:p>
        </p:txBody>
      </p:sp>
      <p:sp>
        <p:nvSpPr>
          <p:cNvPr id="305" name=""/>
          <p:cNvSpPr/>
          <p:nvPr/>
        </p:nvSpPr>
        <p:spPr>
          <a:xfrm>
            <a:off x="244800" y="6054120"/>
            <a:ext cx="20271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least square fitting</a:t>
            </a:r>
            <a:endParaRPr b="0" lang="en-US" sz="1700" spc="-1" strike="noStrike">
              <a:latin typeface="Arial"/>
            </a:endParaRPr>
          </a:p>
        </p:txBody>
      </p:sp>
      <p:pic>
        <p:nvPicPr>
          <p:cNvPr id="306" name="" descr=""/>
          <p:cNvPicPr/>
          <p:nvPr/>
        </p:nvPicPr>
        <p:blipFill>
          <a:blip r:embed="rId3"/>
          <a:stretch/>
        </p:blipFill>
        <p:spPr>
          <a:xfrm>
            <a:off x="2505960" y="6120360"/>
            <a:ext cx="917640" cy="275040"/>
          </a:xfrm>
          <a:prstGeom prst="rect">
            <a:avLst/>
          </a:prstGeom>
          <a:ln w="0">
            <a:noFill/>
          </a:ln>
        </p:spPr>
      </p:pic>
      <p:pic>
        <p:nvPicPr>
          <p:cNvPr id="307" name="" descr=""/>
          <p:cNvPicPr/>
          <p:nvPr/>
        </p:nvPicPr>
        <p:blipFill>
          <a:blip r:embed="rId4"/>
          <a:stretch/>
        </p:blipFill>
        <p:spPr>
          <a:xfrm>
            <a:off x="4209840" y="3490200"/>
            <a:ext cx="2185560" cy="1990800"/>
          </a:xfrm>
          <a:prstGeom prst="rect">
            <a:avLst/>
          </a:prstGeom>
          <a:ln w="0">
            <a:noFill/>
          </a:ln>
        </p:spPr>
      </p:pic>
      <p:pic>
        <p:nvPicPr>
          <p:cNvPr id="308" name="" descr=""/>
          <p:cNvPicPr/>
          <p:nvPr/>
        </p:nvPicPr>
        <p:blipFill>
          <a:blip r:embed="rId5"/>
          <a:stretch/>
        </p:blipFill>
        <p:spPr>
          <a:xfrm>
            <a:off x="6500520" y="3490920"/>
            <a:ext cx="2205720" cy="1990080"/>
          </a:xfrm>
          <a:prstGeom prst="rect">
            <a:avLst/>
          </a:prstGeom>
          <a:ln w="0">
            <a:noFill/>
          </a:ln>
        </p:spPr>
      </p:pic>
      <p:pic>
        <p:nvPicPr>
          <p:cNvPr id="309" name="" descr=""/>
          <p:cNvPicPr/>
          <p:nvPr/>
        </p:nvPicPr>
        <p:blipFill>
          <a:blip r:embed="rId6"/>
          <a:stretch/>
        </p:blipFill>
        <p:spPr>
          <a:xfrm>
            <a:off x="8836200" y="3490920"/>
            <a:ext cx="2131200" cy="1990080"/>
          </a:xfrm>
          <a:prstGeom prst="rect">
            <a:avLst/>
          </a:prstGeom>
          <a:ln w="0">
            <a:noFill/>
          </a:ln>
        </p:spPr>
      </p:pic>
      <p:sp>
        <p:nvSpPr>
          <p:cNvPr id="310" name=""/>
          <p:cNvSpPr/>
          <p:nvPr/>
        </p:nvSpPr>
        <p:spPr>
          <a:xfrm>
            <a:off x="6222960" y="5825520"/>
            <a:ext cx="314424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a) 0.1T, b) 0.4 T, and c) 0.7T.</a:t>
            </a:r>
            <a:endParaRPr b="0" lang="en-US" sz="1600" spc="-1" strike="noStrike">
              <a:latin typeface="Arial"/>
            </a:endParaRPr>
          </a:p>
        </p:txBody>
      </p:sp>
    </p:spTree>
  </p:cSld>
  <mc:AlternateContent>
    <mc:Choice Requires="p14">
      <p:transition spd="slow" advTm="32000" p14:dur="2000"/>
    </mc:Choice>
    <mc:Fallback>
      <p:transition spd="slow" advTm="3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15/21</a:t>
            </a:r>
            <a:endParaRPr b="0" lang="en-US" sz="1600" spc="-1" strike="noStrike">
              <a:latin typeface="Arial"/>
            </a:endParaRPr>
          </a:p>
        </p:txBody>
      </p:sp>
      <p:sp>
        <p:nvSpPr>
          <p:cNvPr id="312"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313" name="组合 4"/>
          <p:cNvGrpSpPr/>
          <p:nvPr/>
        </p:nvGrpSpPr>
        <p:grpSpPr>
          <a:xfrm>
            <a:off x="0" y="157320"/>
            <a:ext cx="410760" cy="516960"/>
            <a:chOff x="0" y="157320"/>
            <a:chExt cx="410760" cy="516960"/>
          </a:xfrm>
        </p:grpSpPr>
        <p:sp>
          <p:nvSpPr>
            <p:cNvPr id="314"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15"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316" name="图片 16" descr=""/>
          <p:cNvPicPr/>
          <p:nvPr/>
        </p:nvPicPr>
        <p:blipFill>
          <a:blip r:embed="rId1"/>
          <a:srcRect l="0" t="0" r="52449" b="0"/>
          <a:stretch/>
        </p:blipFill>
        <p:spPr>
          <a:xfrm>
            <a:off x="9263520" y="0"/>
            <a:ext cx="2103480" cy="674280"/>
          </a:xfrm>
          <a:prstGeom prst="rect">
            <a:avLst/>
          </a:prstGeom>
          <a:ln w="0">
            <a:noFill/>
          </a:ln>
        </p:spPr>
      </p:pic>
      <p:sp>
        <p:nvSpPr>
          <p:cNvPr id="317" name=""/>
          <p:cNvSpPr/>
          <p:nvPr/>
        </p:nvSpPr>
        <p:spPr>
          <a:xfrm>
            <a:off x="457200" y="915840"/>
            <a:ext cx="10809360" cy="90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As aggregations are formed by the attraction magnetic force due to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,particles are accelerated after a critical length is achieved by the magnetic gradient in the parallel to G direction, until a constant velocity is succeed upon time.</a:t>
            </a:r>
            <a:endParaRPr b="0" lang="en-US" sz="1800" spc="-1" strike="noStrike">
              <a:latin typeface="Arial"/>
            </a:endParaRPr>
          </a:p>
        </p:txBody>
      </p:sp>
      <p:sp>
        <p:nvSpPr>
          <p:cNvPr id="318" name="矩形 26"/>
          <p:cNvSpPr/>
          <p:nvPr/>
        </p:nvSpPr>
        <p:spPr>
          <a:xfrm>
            <a:off x="486360" y="166320"/>
            <a:ext cx="68288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discussion(gradient magnetic field)</a:t>
            </a:r>
            <a:endParaRPr b="0" lang="en-US" sz="2800" spc="-1" strike="noStrike">
              <a:latin typeface="Arial"/>
            </a:endParaRPr>
          </a:p>
        </p:txBody>
      </p:sp>
      <p:pic>
        <p:nvPicPr>
          <p:cNvPr id="319" name="" descr=""/>
          <p:cNvPicPr/>
          <p:nvPr/>
        </p:nvPicPr>
        <p:blipFill>
          <a:blip r:embed="rId2"/>
          <a:stretch/>
        </p:blipFill>
        <p:spPr>
          <a:xfrm rot="7200">
            <a:off x="226440" y="2285640"/>
            <a:ext cx="4329000" cy="2500560"/>
          </a:xfrm>
          <a:prstGeom prst="rect">
            <a:avLst/>
          </a:prstGeom>
          <a:ln w="0">
            <a:noFill/>
          </a:ln>
        </p:spPr>
      </p:pic>
      <p:sp>
        <p:nvSpPr>
          <p:cNvPr id="320" name=""/>
          <p:cNvSpPr/>
          <p:nvPr/>
        </p:nvSpPr>
        <p:spPr>
          <a:xfrm>
            <a:off x="681480" y="4955760"/>
            <a:ext cx="4110120" cy="297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No influence on agg size and time for it</a:t>
            </a:r>
            <a:endParaRPr b="0" lang="en-US" sz="1400" spc="-1" strike="noStrike">
              <a:latin typeface="Arial"/>
            </a:endParaRPr>
          </a:p>
        </p:txBody>
      </p:sp>
      <p:pic>
        <p:nvPicPr>
          <p:cNvPr id="321" name="" descr=""/>
          <p:cNvPicPr/>
          <p:nvPr/>
        </p:nvPicPr>
        <p:blipFill>
          <a:blip r:embed="rId3"/>
          <a:stretch/>
        </p:blipFill>
        <p:spPr>
          <a:xfrm>
            <a:off x="4642560" y="2057400"/>
            <a:ext cx="3810960" cy="2372760"/>
          </a:xfrm>
          <a:prstGeom prst="rect">
            <a:avLst/>
          </a:prstGeom>
          <a:ln w="0">
            <a:noFill/>
          </a:ln>
        </p:spPr>
      </p:pic>
      <p:sp>
        <p:nvSpPr>
          <p:cNvPr id="322" name=""/>
          <p:cNvSpPr/>
          <p:nvPr/>
        </p:nvSpPr>
        <p:spPr>
          <a:xfrm>
            <a:off x="5823720" y="4572000"/>
            <a:ext cx="1486800" cy="28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Not linear with G</a:t>
            </a:r>
            <a:endParaRPr b="0" lang="en-US" sz="1400" spc="-1" strike="noStrike">
              <a:latin typeface="Arial"/>
            </a:endParaRPr>
          </a:p>
        </p:txBody>
      </p:sp>
      <p:sp>
        <p:nvSpPr>
          <p:cNvPr id="323" name=""/>
          <p:cNvSpPr/>
          <p:nvPr/>
        </p:nvSpPr>
        <p:spPr>
          <a:xfrm>
            <a:off x="4572000" y="5029200"/>
            <a:ext cx="1989720" cy="28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Arial"/>
                <a:ea typeface="DejaVu Sans"/>
              </a:rPr>
              <a:t>least-square fitted</a:t>
            </a:r>
            <a:endParaRPr b="0" lang="en-US" sz="1400" spc="-1" strike="noStrike">
              <a:latin typeface="Arial"/>
            </a:endParaRPr>
          </a:p>
        </p:txBody>
      </p:sp>
      <p:pic>
        <p:nvPicPr>
          <p:cNvPr id="324" name="" descr=""/>
          <p:cNvPicPr/>
          <p:nvPr/>
        </p:nvPicPr>
        <p:blipFill>
          <a:blip r:embed="rId4"/>
          <a:stretch/>
        </p:blipFill>
        <p:spPr>
          <a:xfrm>
            <a:off x="6715800" y="5029200"/>
            <a:ext cx="1280520" cy="266400"/>
          </a:xfrm>
          <a:prstGeom prst="rect">
            <a:avLst/>
          </a:prstGeom>
          <a:ln w="0">
            <a:noFill/>
          </a:ln>
        </p:spPr>
      </p:pic>
      <p:pic>
        <p:nvPicPr>
          <p:cNvPr id="325" name="" descr=""/>
          <p:cNvPicPr/>
          <p:nvPr/>
        </p:nvPicPr>
        <p:blipFill>
          <a:blip r:embed="rId5"/>
          <a:stretch/>
        </p:blipFill>
        <p:spPr>
          <a:xfrm>
            <a:off x="8863920" y="2130840"/>
            <a:ext cx="3247200" cy="2207880"/>
          </a:xfrm>
          <a:prstGeom prst="rect">
            <a:avLst/>
          </a:prstGeom>
          <a:ln w="0">
            <a:noFill/>
          </a:ln>
        </p:spPr>
      </p:pic>
    </p:spTree>
  </p:cSld>
  <mc:AlternateContent>
    <mc:Choice Requires="p14">
      <p:transition spd="slow" advTm="60000" p14:dur="2000"/>
    </mc:Choice>
    <mc:Fallback>
      <p:transition spd="slow" advTm="60000"/>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16/21</a:t>
            </a:r>
            <a:endParaRPr b="0" lang="en-US" sz="1600" spc="-1" strike="noStrike">
              <a:latin typeface="Arial"/>
            </a:endParaRPr>
          </a:p>
        </p:txBody>
      </p:sp>
      <p:sp>
        <p:nvSpPr>
          <p:cNvPr id="327"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328" name="组合 4"/>
          <p:cNvGrpSpPr/>
          <p:nvPr/>
        </p:nvGrpSpPr>
        <p:grpSpPr>
          <a:xfrm>
            <a:off x="0" y="157320"/>
            <a:ext cx="410760" cy="516960"/>
            <a:chOff x="0" y="157320"/>
            <a:chExt cx="410760" cy="516960"/>
          </a:xfrm>
        </p:grpSpPr>
        <p:sp>
          <p:nvSpPr>
            <p:cNvPr id="329"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30"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331" name="矩形 1"/>
          <p:cNvSpPr/>
          <p:nvPr/>
        </p:nvSpPr>
        <p:spPr>
          <a:xfrm>
            <a:off x="354600" y="159120"/>
            <a:ext cx="37062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Conclusion&amp; summary</a:t>
            </a:r>
            <a:endParaRPr b="0" lang="en-US" sz="2800" spc="-1" strike="noStrike">
              <a:latin typeface="Arial"/>
            </a:endParaRPr>
          </a:p>
        </p:txBody>
      </p:sp>
      <p:pic>
        <p:nvPicPr>
          <p:cNvPr id="332" name="图片 16" descr=""/>
          <p:cNvPicPr/>
          <p:nvPr/>
        </p:nvPicPr>
        <p:blipFill>
          <a:blip r:embed="rId1"/>
          <a:srcRect l="0" t="0" r="52449" b="0"/>
          <a:stretch/>
        </p:blipFill>
        <p:spPr>
          <a:xfrm>
            <a:off x="9263520" y="0"/>
            <a:ext cx="2103480" cy="674280"/>
          </a:xfrm>
          <a:prstGeom prst="rect">
            <a:avLst/>
          </a:prstGeom>
          <a:ln w="0">
            <a:noFill/>
          </a:ln>
        </p:spPr>
      </p:pic>
      <p:sp>
        <p:nvSpPr>
          <p:cNvPr id="333" name=""/>
          <p:cNvSpPr/>
          <p:nvPr/>
        </p:nvSpPr>
        <p:spPr>
          <a:xfrm>
            <a:off x="741240" y="997560"/>
            <a:ext cx="1090980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1. A numerical model to predict the motion of magnetic particles for medical applications is developed. </a:t>
            </a:r>
            <a:endParaRPr b="0" lang="en-US" sz="1800" spc="-1" strike="noStrike">
              <a:latin typeface="Arial"/>
            </a:endParaRPr>
          </a:p>
        </p:txBody>
      </p:sp>
      <p:pic>
        <p:nvPicPr>
          <p:cNvPr id="334" name="" descr=""/>
          <p:cNvPicPr/>
          <p:nvPr/>
        </p:nvPicPr>
        <p:blipFill>
          <a:blip r:embed="rId2"/>
          <a:stretch/>
        </p:blipFill>
        <p:spPr>
          <a:xfrm>
            <a:off x="3657600" y="2743200"/>
            <a:ext cx="3963960" cy="1173240"/>
          </a:xfrm>
          <a:prstGeom prst="rect">
            <a:avLst/>
          </a:prstGeom>
          <a:ln w="0">
            <a:noFill/>
          </a:ln>
        </p:spPr>
      </p:pic>
      <p:sp>
        <p:nvSpPr>
          <p:cNvPr id="335" name=""/>
          <p:cNvSpPr/>
          <p:nvPr/>
        </p:nvSpPr>
        <p:spPr>
          <a:xfrm>
            <a:off x="685800" y="1564920"/>
            <a:ext cx="10736640" cy="678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2. This model is found suitable to predict the formation of aggregations and their motion under the action of permanent and gradient magnetic fields, respectively, that are produced by an MRI device. </a:t>
            </a:r>
            <a:endParaRPr b="0" lang="en-US" sz="1800" spc="-1" strike="noStrike">
              <a:latin typeface="Arial"/>
            </a:endParaRPr>
          </a:p>
        </p:txBody>
      </p:sp>
      <p:sp>
        <p:nvSpPr>
          <p:cNvPr id="336" name=""/>
          <p:cNvSpPr/>
          <p:nvPr/>
        </p:nvSpPr>
        <p:spPr>
          <a:xfrm>
            <a:off x="688320" y="2286000"/>
            <a:ext cx="11652480" cy="59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3. Good agreement is achieved in validation process performed on the contrast with the experiment data.</a:t>
            </a:r>
            <a:endParaRPr b="0" lang="en-US" sz="1800" spc="-1" strike="noStrike">
              <a:latin typeface="Arial"/>
            </a:endParaRPr>
          </a:p>
        </p:txBody>
      </p:sp>
      <p:sp>
        <p:nvSpPr>
          <p:cNvPr id="337" name=""/>
          <p:cNvSpPr/>
          <p:nvPr/>
        </p:nvSpPr>
        <p:spPr>
          <a:xfrm>
            <a:off x="685800" y="4343400"/>
            <a:ext cx="1096776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4. the application of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is essential for the efficient motion of particles because the constant magnetic field makes particles to attract each other and to form aggregations, while in the absence of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 the magnetic moment of single particles is so weak that is difficult for G to move them.</a:t>
            </a:r>
            <a:endParaRPr b="0" lang="en-US" sz="1800" spc="-1" strike="noStrike">
              <a:latin typeface="Arial"/>
            </a:endParaRPr>
          </a:p>
        </p:txBody>
      </p:sp>
    </p:spTree>
  </p:cSld>
  <mc:AlternateContent>
    <mc:Choice Requires="p14">
      <p:transition spd="slow" advTm="42000" p14:dur="2000"/>
    </mc:Choice>
    <mc:Fallback>
      <p:transition spd="slow" advTm="42000"/>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17/21</a:t>
            </a:r>
            <a:endParaRPr b="0" lang="en-US" sz="1600" spc="-1" strike="noStrike">
              <a:latin typeface="Arial"/>
            </a:endParaRPr>
          </a:p>
        </p:txBody>
      </p:sp>
      <p:sp>
        <p:nvSpPr>
          <p:cNvPr id="339" name="矩形 14"/>
          <p:cNvSpPr/>
          <p:nvPr/>
        </p:nvSpPr>
        <p:spPr>
          <a:xfrm>
            <a:off x="8937000" y="0"/>
            <a:ext cx="3253680" cy="424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200" spc="-1" strike="noStrike">
                <a:solidFill>
                  <a:srgbClr val="58595b"/>
                </a:solidFill>
                <a:latin typeface="Times New Roman"/>
                <a:ea typeface="微软雅黑"/>
              </a:rPr>
              <a:t>Flow of a CFD simulation</a:t>
            </a:r>
            <a:endParaRPr b="0" lang="en-US" sz="2200" spc="-1" strike="noStrike">
              <a:latin typeface="Arial"/>
            </a:endParaRPr>
          </a:p>
        </p:txBody>
      </p:sp>
      <p:sp>
        <p:nvSpPr>
          <p:cNvPr id="340" name=""/>
          <p:cNvSpPr/>
          <p:nvPr/>
        </p:nvSpPr>
        <p:spPr>
          <a:xfrm>
            <a:off x="0" y="0"/>
            <a:ext cx="8680320" cy="622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c9211e"/>
                </a:solidFill>
                <a:latin typeface="Arial"/>
                <a:ea typeface="DejaVu Sans"/>
              </a:rPr>
              <a:t>Physical description</a:t>
            </a:r>
            <a:r>
              <a:rPr b="0" lang="en-US" sz="1600" spc="-1" strike="noStrike">
                <a:solidFill>
                  <a:srgbClr val="000000"/>
                </a:solidFill>
                <a:latin typeface="Arial"/>
                <a:ea typeface="DejaVu Sans"/>
              </a:rPr>
              <a:t>&amp; assumption making</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DejaVu Sans"/>
              </a:rPr>
              <a:t>Numerical modeling</a:t>
            </a:r>
            <a:r>
              <a:rPr b="0" lang="en-US" sz="1600" spc="-1" strike="noStrike">
                <a:solidFill>
                  <a:srgbClr val="000000"/>
                </a:solidFill>
                <a:latin typeface="Arial"/>
                <a:ea typeface="DejaVu Sans"/>
              </a:rPr>
              <a:t>&amp; equation properties(parabolic, hyperbolic, elliptic equations)</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DejaVu Sans"/>
              </a:rPr>
              <a:t>Turbulence modeling</a:t>
            </a:r>
            <a:r>
              <a:rPr b="0" lang="en-US" sz="1600" spc="-1" strike="noStrike">
                <a:solidFill>
                  <a:srgbClr val="000000"/>
                </a:solidFill>
                <a:latin typeface="Arial"/>
                <a:ea typeface="DejaVu Sans"/>
              </a:rPr>
              <a:t> ? (laminar, turbulence(Rans Les DNS)) trade-off </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DejaVu Sans"/>
              </a:rPr>
              <a:t>Geometry design                   Boundary&amp; initial condition</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DejaVu Sans"/>
              </a:rPr>
              <a:t>Mesh design</a:t>
            </a:r>
            <a:r>
              <a:rPr b="0" lang="en-US" sz="1600" spc="-1" strike="noStrike">
                <a:solidFill>
                  <a:srgbClr val="000000"/>
                </a:solidFill>
                <a:latin typeface="Arial"/>
                <a:ea typeface="DejaVu Sans"/>
              </a:rPr>
              <a:t>&amp; quality analysis: skewness; non orthogonality; aspect ratio.</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(structural vs. unstructured mesh) . (Dynamic mesh, Overset mesh etc) </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endParaRPr b="0" lang="en-US" sz="1600" spc="-1" strike="noStrike">
              <a:latin typeface="Arial"/>
            </a:endParaRPr>
          </a:p>
          <a:p>
            <a:pPr>
              <a:lnSpc>
                <a:spcPct val="100000"/>
              </a:lnSpc>
              <a:buNone/>
            </a:pPr>
            <a:r>
              <a:rPr b="1" lang="en-US" sz="1600" spc="-1" strike="noStrike">
                <a:solidFill>
                  <a:srgbClr val="c9211e"/>
                </a:solidFill>
                <a:latin typeface="Arial"/>
                <a:ea typeface="Noto Sans CJK SC"/>
              </a:rPr>
              <a:t>Discretization</a:t>
            </a:r>
            <a:r>
              <a:rPr b="1"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 (FVM scheme): </a:t>
            </a:r>
            <a:r>
              <a:rPr b="0" lang="en-US" sz="1600" spc="-1" strike="noStrike">
                <a:solidFill>
                  <a:srgbClr val="000000"/>
                </a:solidFill>
                <a:highlight>
                  <a:srgbClr val="ffff00"/>
                </a:highlight>
                <a:latin typeface="Arial"/>
                <a:ea typeface="Noto Sans CJK SC"/>
              </a:rPr>
              <a:t>AX=B</a:t>
            </a:r>
            <a:r>
              <a:rPr b="0" lang="en-US" sz="1600" spc="-1" strike="noStrike">
                <a:solidFill>
                  <a:srgbClr val="000000"/>
                </a:solidFill>
                <a:latin typeface="Arial"/>
                <a:ea typeface="Noto Sans CJK SC"/>
              </a:rPr>
              <a:t> construction</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gradient, divergence, diffusion, convection,transient,source.</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(central difference, upwind, Least Squares)---problem about precision order</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Noto Sans CJK SC"/>
              </a:rPr>
              <a:t>Solver</a:t>
            </a:r>
            <a:r>
              <a:rPr b="1" lang="en-US" sz="1600" spc="-1" strike="noStrike">
                <a:solidFill>
                  <a:srgbClr val="000000"/>
                </a:solidFill>
                <a:latin typeface="Arial"/>
                <a:ea typeface="Noto Sans CJK SC"/>
              </a:rPr>
              <a:t> (iteration)</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For incompressible </a:t>
            </a:r>
            <a:r>
              <a:rPr b="0" lang="en-US" sz="1600" spc="-1" strike="noStrike">
                <a:solidFill>
                  <a:srgbClr val="000000"/>
                </a:solidFill>
                <a:highlight>
                  <a:srgbClr val="ffff00"/>
                </a:highlight>
                <a:latin typeface="Arial"/>
                <a:ea typeface="Noto Sans CJK SC"/>
              </a:rPr>
              <a:t>simple piso pimple etc.</a:t>
            </a:r>
            <a:r>
              <a:rPr b="0" lang="en-US" sz="1600" spc="-1" strike="noStrike">
                <a:solidFill>
                  <a:srgbClr val="000000"/>
                </a:solidFill>
                <a:latin typeface="Arial"/>
                <a:ea typeface="Noto Sans CJK SC"/>
              </a:rPr>
              <a:t>(pressure based couple)</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For compressible status equations etc.(density based couple)  </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Precision : for mesh quality and iteration ---some correction methods </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Stability :</a:t>
            </a: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relaxation factor, time step(courant number)</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1" lang="en-US" sz="1600" spc="-1" strike="noStrike">
                <a:solidFill>
                  <a:srgbClr val="c9211e"/>
                </a:solidFill>
                <a:latin typeface="Arial"/>
                <a:ea typeface="Noto Sans CJK SC"/>
              </a:rPr>
              <a:t>Post-process</a:t>
            </a:r>
            <a:r>
              <a:rPr b="1" lang="en-US" sz="1600" spc="-1" strike="noStrike">
                <a:solidFill>
                  <a:srgbClr val="000000"/>
                </a:solidFill>
                <a:latin typeface="Arial"/>
                <a:ea typeface="Noto Sans CJK SC"/>
              </a:rPr>
              <a:t>:</a:t>
            </a:r>
            <a:r>
              <a:rPr b="0" lang="en-US" sz="1600" spc="-1" strike="noStrike">
                <a:solidFill>
                  <a:srgbClr val="000000"/>
                </a:solidFill>
                <a:latin typeface="Arial"/>
                <a:ea typeface="Noto Sans CJK SC"/>
              </a:rPr>
              <a:t> Paraview, Tecplot, Gnuplot, Origin, Python etc.  </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Qualitative Analysis{animation contour}</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Quantitative analysis{plot, node database}</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1" lang="en-US" sz="1600" spc="-1" strike="noStrike">
                <a:solidFill>
                  <a:srgbClr val="c9211e"/>
                </a:solidFill>
                <a:latin typeface="Arial"/>
                <a:ea typeface="Noto Sans CJK SC"/>
              </a:rPr>
              <a:t>Experiment</a:t>
            </a:r>
            <a:r>
              <a:rPr b="0" lang="en-US" sz="1600" spc="-1" strike="noStrike">
                <a:solidFill>
                  <a:srgbClr val="000000"/>
                </a:solidFill>
                <a:latin typeface="Arial"/>
                <a:ea typeface="Noto Sans CJK SC"/>
              </a:rPr>
              <a:t>&amp; reference: validation and verification.</a:t>
            </a:r>
            <a:endParaRPr b="0" lang="en-US" sz="1600" spc="-1" strike="noStrike">
              <a:latin typeface="Arial"/>
            </a:endParaRPr>
          </a:p>
        </p:txBody>
      </p:sp>
      <p:sp>
        <p:nvSpPr>
          <p:cNvPr id="341" name=""/>
          <p:cNvSpPr/>
          <p:nvPr/>
        </p:nvSpPr>
        <p:spPr>
          <a:xfrm>
            <a:off x="7772400" y="2285640"/>
            <a:ext cx="1143000" cy="360"/>
          </a:xfrm>
          <a:prstGeom prst="line">
            <a:avLst/>
          </a:prstGeom>
          <a:ln w="76320">
            <a:solidFill>
              <a:srgbClr val="000000"/>
            </a:solidFill>
            <a:round/>
            <a:tailEnd len="med" type="triangle" w="med"/>
          </a:ln>
        </p:spPr>
        <p:style>
          <a:lnRef idx="0"/>
          <a:fillRef idx="0"/>
          <a:effectRef idx="0"/>
          <a:fontRef idx="minor"/>
        </p:style>
      </p:sp>
      <p:sp>
        <p:nvSpPr>
          <p:cNvPr id="342" name=""/>
          <p:cNvSpPr/>
          <p:nvPr/>
        </p:nvSpPr>
        <p:spPr>
          <a:xfrm>
            <a:off x="9601200" y="2057400"/>
            <a:ext cx="2037960" cy="33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70% of whole time</a:t>
            </a:r>
            <a:endParaRPr b="0" lang="en-US" sz="1600" spc="-1" strike="noStrike">
              <a:latin typeface="Arial"/>
            </a:endParaRPr>
          </a:p>
        </p:txBody>
      </p:sp>
      <p:sp>
        <p:nvSpPr>
          <p:cNvPr id="343" name=""/>
          <p:cNvSpPr/>
          <p:nvPr/>
        </p:nvSpPr>
        <p:spPr>
          <a:xfrm>
            <a:off x="0" y="2743200"/>
            <a:ext cx="7313760" cy="2513160"/>
          </a:xfrm>
          <a:prstGeom prst="rect">
            <a:avLst/>
          </a:prstGeom>
          <a:noFill/>
          <a:ln w="38160">
            <a:solidFill>
              <a:srgbClr val="3465a4"/>
            </a:solidFill>
            <a:prstDash val="sysDash"/>
            <a:round/>
          </a:ln>
        </p:spPr>
        <p:style>
          <a:lnRef idx="0"/>
          <a:fillRef idx="0"/>
          <a:effectRef idx="0"/>
          <a:fontRef idx="minor"/>
        </p:style>
      </p:sp>
      <p:sp>
        <p:nvSpPr>
          <p:cNvPr id="344" name=""/>
          <p:cNvSpPr/>
          <p:nvPr/>
        </p:nvSpPr>
        <p:spPr>
          <a:xfrm>
            <a:off x="8681760" y="3886200"/>
            <a:ext cx="1370880" cy="331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ff4000"/>
                </a:solidFill>
                <a:latin typeface="Arial"/>
                <a:ea typeface="DejaVu Sans"/>
              </a:rPr>
              <a:t>CFD solvers</a:t>
            </a:r>
            <a:endParaRPr b="0" lang="en-US" sz="1700" spc="-1" strike="noStrike">
              <a:latin typeface="Arial"/>
            </a:endParaRPr>
          </a:p>
        </p:txBody>
      </p:sp>
    </p:spTree>
  </p:cSld>
  <mc:AlternateContent>
    <mc:Choice Requires="p14">
      <p:transition spd="slow" advTm="57000" p14:dur="2000"/>
    </mc:Choice>
    <mc:Fallback>
      <p:transition spd="slow" advTm="57000"/>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18/21</a:t>
            </a:r>
            <a:endParaRPr b="0" lang="en-US" sz="1600" spc="-1" strike="noStrike">
              <a:latin typeface="Arial"/>
            </a:endParaRPr>
          </a:p>
        </p:txBody>
      </p:sp>
      <p:pic>
        <p:nvPicPr>
          <p:cNvPr id="346" name="图片 30" descr=""/>
          <p:cNvPicPr/>
          <p:nvPr/>
        </p:nvPicPr>
        <p:blipFill>
          <a:blip r:embed="rId1"/>
          <a:srcRect l="0" t="0" r="52449" b="0"/>
          <a:stretch/>
        </p:blipFill>
        <p:spPr>
          <a:xfrm>
            <a:off x="9263520" y="0"/>
            <a:ext cx="2103480" cy="674280"/>
          </a:xfrm>
          <a:prstGeom prst="rect">
            <a:avLst/>
          </a:prstGeom>
          <a:ln w="0">
            <a:noFill/>
          </a:ln>
        </p:spPr>
      </p:pic>
      <p:sp>
        <p:nvSpPr>
          <p:cNvPr id="347" name="矩形 17"/>
          <p:cNvSpPr/>
          <p:nvPr/>
        </p:nvSpPr>
        <p:spPr>
          <a:xfrm>
            <a:off x="228600" y="0"/>
            <a:ext cx="34088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Platform comparison</a:t>
            </a:r>
            <a:endParaRPr b="0" lang="en-US" sz="2800" spc="-1" strike="noStrike">
              <a:latin typeface="Arial"/>
            </a:endParaRPr>
          </a:p>
        </p:txBody>
      </p:sp>
      <p:sp>
        <p:nvSpPr>
          <p:cNvPr id="348" name=""/>
          <p:cNvSpPr/>
          <p:nvPr/>
        </p:nvSpPr>
        <p:spPr>
          <a:xfrm>
            <a:off x="0" y="457200"/>
            <a:ext cx="7770960" cy="320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Commercial platform:  Cell based  Fluent, </a:t>
            </a:r>
            <a:r>
              <a:rPr b="0" lang="en-US" sz="1600" spc="-1" strike="noStrike">
                <a:solidFill>
                  <a:srgbClr val="c9211e"/>
                </a:solidFill>
                <a:latin typeface="Arial"/>
                <a:ea typeface="DejaVu Sans"/>
              </a:rPr>
              <a:t>Star-ccm</a:t>
            </a:r>
            <a:r>
              <a:rPr b="0" lang="en-US" sz="1600" spc="-1" strike="noStrike">
                <a:solidFill>
                  <a:srgbClr val="000000"/>
                </a:solidFill>
                <a:latin typeface="Arial"/>
                <a:ea typeface="DejaVu Sans"/>
              </a:rPr>
              <a:t>; vertex based: CFX etc.</a:t>
            </a:r>
            <a:endParaRPr b="0" lang="en-US" sz="1600" spc="-1" strike="noStrike">
              <a:latin typeface="Arial"/>
            </a:endParaRPr>
          </a:p>
        </p:txBody>
      </p:sp>
      <p:sp>
        <p:nvSpPr>
          <p:cNvPr id="349" name=""/>
          <p:cNvSpPr/>
          <p:nvPr/>
        </p:nvSpPr>
        <p:spPr>
          <a:xfrm>
            <a:off x="121680" y="779400"/>
            <a:ext cx="8101800" cy="2419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Advantage: 1.Graphic operation interface.</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2.Complete help documentation, engineer consultant.</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3.Friendly to user.</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0" lang="en-US" sz="1600" spc="-1" strike="noStrike">
                <a:solidFill>
                  <a:srgbClr val="000000"/>
                </a:solidFill>
                <a:latin typeface="Arial"/>
                <a:ea typeface="DejaVu Sans"/>
              </a:rPr>
              <a:t>Shortcoming : 1.Limitation for num of CPU.</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2.High budget.</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3.Low flexibility (black box):only embedded method are available.</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The original code cannot be changed or viewed.</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4.The power of UDF sometimes insufficient</a:t>
            </a:r>
            <a:r>
              <a:rPr b="0" lang="en-US" sz="1800" spc="-1" strike="noStrike">
                <a:solidFill>
                  <a:srgbClr val="000000"/>
                </a:solidFill>
                <a:latin typeface="Arial"/>
                <a:ea typeface="DejaVu Sans"/>
              </a:rPr>
              <a:t>.</a:t>
            </a:r>
            <a:endParaRPr b="0" lang="en-US" sz="1800" spc="-1" strike="noStrike">
              <a:latin typeface="Arial"/>
            </a:endParaRPr>
          </a:p>
        </p:txBody>
      </p:sp>
      <p:sp>
        <p:nvSpPr>
          <p:cNvPr id="350" name=""/>
          <p:cNvSpPr/>
          <p:nvPr/>
        </p:nvSpPr>
        <p:spPr>
          <a:xfrm>
            <a:off x="0" y="3768840"/>
            <a:ext cx="7314120" cy="33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Open source: OpenFOAM(solver with 2</a:t>
            </a:r>
            <a:r>
              <a:rPr b="0" lang="en-US" sz="1600" spc="-1" strike="noStrike" baseline="33000">
                <a:solidFill>
                  <a:srgbClr val="000000"/>
                </a:solidFill>
                <a:latin typeface="Arial"/>
                <a:ea typeface="DejaVu Sans"/>
              </a:rPr>
              <a:t>nd </a:t>
            </a:r>
            <a:r>
              <a:rPr b="0" lang="en-US" sz="1600" spc="-1" strike="noStrike">
                <a:solidFill>
                  <a:srgbClr val="000000"/>
                </a:solidFill>
                <a:latin typeface="Arial"/>
                <a:ea typeface="DejaVu Sans"/>
              </a:rPr>
              <a:t>order precision)</a:t>
            </a:r>
            <a:endParaRPr b="0" lang="en-US" sz="1600" spc="-1" strike="noStrike">
              <a:latin typeface="Arial"/>
            </a:endParaRPr>
          </a:p>
        </p:txBody>
      </p:sp>
      <p:sp>
        <p:nvSpPr>
          <p:cNvPr id="351" name=""/>
          <p:cNvSpPr/>
          <p:nvPr/>
        </p:nvSpPr>
        <p:spPr>
          <a:xfrm>
            <a:off x="314280" y="4126680"/>
            <a:ext cx="11567520" cy="2272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Advantage: 1.Free</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2.No limitation for num of CPU (parallel calculation is a trouble).</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Usually enhanced by super computer with script.</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3.Open source, all the codes are visible and changeable(implantation). </a:t>
            </a:r>
            <a:endParaRPr b="0" lang="en-US" sz="1600" spc="-1" strike="noStrike">
              <a:latin typeface="Arial"/>
            </a:endParaRPr>
          </a:p>
          <a:p>
            <a:pPr>
              <a:lnSpc>
                <a:spcPct val="100000"/>
              </a:lnSpc>
              <a:buNone/>
            </a:pPr>
            <a:endParaRPr b="0" lang="en-US" sz="1800" spc="-1" strike="noStrike">
              <a:latin typeface="Arial"/>
            </a:endParaRPr>
          </a:p>
          <a:p>
            <a:pPr>
              <a:lnSpc>
                <a:spcPct val="100000"/>
              </a:lnSpc>
              <a:buNone/>
            </a:pPr>
            <a:r>
              <a:rPr b="0" lang="en-US" sz="1600" spc="-1" strike="noStrike">
                <a:solidFill>
                  <a:srgbClr val="000000"/>
                </a:solidFill>
                <a:latin typeface="Arial"/>
                <a:ea typeface="DejaVu Sans"/>
              </a:rPr>
              <a:t>Shortcoming :1.High requirement for user(CFD, linux OS, script, C++).</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2.Instability, debug is time consuming.</a:t>
            </a:r>
            <a:endParaRPr b="0" lang="en-US" sz="1600" spc="-1" strike="noStrike">
              <a:latin typeface="Arial"/>
            </a:endParaRPr>
          </a:p>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3.Less tutorials(but the original code is available but need to find and understand). </a:t>
            </a:r>
            <a:endParaRPr b="0" lang="en-US" sz="1600" spc="-1" strike="noStrike">
              <a:latin typeface="Arial"/>
            </a:endParaRPr>
          </a:p>
          <a:p>
            <a:pPr>
              <a:lnSpc>
                <a:spcPct val="100000"/>
              </a:lnSpc>
              <a:buNone/>
            </a:pP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        </a:t>
            </a:r>
            <a:r>
              <a:rPr b="0" lang="en-US" sz="1600" spc="-1" strike="noStrike">
                <a:solidFill>
                  <a:srgbClr val="000000"/>
                </a:solidFill>
                <a:latin typeface="Arial"/>
                <a:ea typeface="Noto Sans CJK SC"/>
              </a:rPr>
              <a:t>4.No graphic operation interface, command operation,the interpreter like bash, zsh etc. are needed.</a:t>
            </a:r>
            <a:endParaRPr b="0" lang="en-US" sz="1600" spc="-1" strike="noStrike">
              <a:latin typeface="Arial"/>
            </a:endParaRPr>
          </a:p>
        </p:txBody>
      </p:sp>
      <p:sp>
        <p:nvSpPr>
          <p:cNvPr id="352" name=""/>
          <p:cNvSpPr/>
          <p:nvPr/>
        </p:nvSpPr>
        <p:spPr>
          <a:xfrm>
            <a:off x="0" y="3200040"/>
            <a:ext cx="12192120" cy="360"/>
          </a:xfrm>
          <a:prstGeom prst="line">
            <a:avLst/>
          </a:prstGeom>
          <a:ln w="38160">
            <a:solidFill>
              <a:srgbClr val="3465a4"/>
            </a:solidFill>
            <a:round/>
          </a:ln>
        </p:spPr>
        <p:style>
          <a:lnRef idx="0"/>
          <a:fillRef idx="0"/>
          <a:effectRef idx="0"/>
          <a:fontRef idx="minor"/>
        </p:style>
      </p:sp>
      <p:pic>
        <p:nvPicPr>
          <p:cNvPr id="353" name="" descr=""/>
          <p:cNvPicPr/>
          <p:nvPr/>
        </p:nvPicPr>
        <p:blipFill>
          <a:blip r:embed="rId2"/>
          <a:stretch/>
        </p:blipFill>
        <p:spPr>
          <a:xfrm>
            <a:off x="14040" y="3259440"/>
            <a:ext cx="6842880" cy="397080"/>
          </a:xfrm>
          <a:prstGeom prst="rect">
            <a:avLst/>
          </a:prstGeom>
          <a:ln w="0">
            <a:noFill/>
          </a:ln>
        </p:spPr>
      </p:pic>
    </p:spTree>
  </p:cSld>
  <mc:AlternateContent>
    <mc:Choice Requires="p14">
      <p:transition spd="slow" advTm="61000" p14:dur="2000"/>
    </mc:Choice>
    <mc:Fallback>
      <p:transition spd="slow" advTm="61000"/>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直接连接符 3"/>
          <p:cNvSpPr/>
          <p:nvPr/>
        </p:nvSpPr>
        <p:spPr>
          <a:xfrm>
            <a:off x="0" y="69408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sp>
        <p:nvSpPr>
          <p:cNvPr id="355" name="文本框 13"/>
          <p:cNvSpPr/>
          <p:nvPr/>
        </p:nvSpPr>
        <p:spPr>
          <a:xfrm>
            <a:off x="5236200" y="123480"/>
            <a:ext cx="171108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800" spc="-1" strike="noStrike">
                <a:solidFill>
                  <a:srgbClr val="000000"/>
                </a:solidFill>
                <a:latin typeface="Times New Roman"/>
                <a:ea typeface="DejaVu Sans"/>
              </a:rPr>
              <a:t>Reference</a:t>
            </a:r>
            <a:endParaRPr b="0" lang="en-US" sz="2800" spc="-1" strike="noStrike">
              <a:latin typeface="Arial"/>
            </a:endParaRPr>
          </a:p>
        </p:txBody>
      </p:sp>
      <p:pic>
        <p:nvPicPr>
          <p:cNvPr id="356" name="图片 6" descr=""/>
          <p:cNvPicPr/>
          <p:nvPr/>
        </p:nvPicPr>
        <p:blipFill>
          <a:blip r:embed="rId1"/>
          <a:srcRect l="0" t="0" r="52449" b="0"/>
          <a:stretch/>
        </p:blipFill>
        <p:spPr>
          <a:xfrm>
            <a:off x="9263520" y="0"/>
            <a:ext cx="2103480" cy="674280"/>
          </a:xfrm>
          <a:prstGeom prst="rect">
            <a:avLst/>
          </a:prstGeom>
          <a:ln w="0">
            <a:noFill/>
          </a:ln>
        </p:spPr>
      </p:pic>
      <p:sp>
        <p:nvSpPr>
          <p:cNvPr id="357" name="文本框 7"/>
          <p:cNvSpPr/>
          <p:nvPr/>
        </p:nvSpPr>
        <p:spPr>
          <a:xfrm>
            <a:off x="1513800" y="1862640"/>
            <a:ext cx="95572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222222"/>
                </a:solidFill>
                <a:latin typeface="Arial"/>
                <a:ea typeface="DejaVu Sans"/>
              </a:rPr>
              <a:t>Vartholomeos P, Mavroidis C. In silico studies of magnetic microparticle aggregations in fluid environments for MRI-guided drug delivery[J]. IEEE transactions on biomedical engineering, 2012, 59(11): 3028-3038.</a:t>
            </a:r>
            <a:endParaRPr b="0" lang="en-US" sz="1800" spc="-1" strike="noStrike">
              <a:latin typeface="Arial"/>
            </a:endParaRPr>
          </a:p>
        </p:txBody>
      </p:sp>
      <p:sp>
        <p:nvSpPr>
          <p:cNvPr id="358" name="文本框 9"/>
          <p:cNvSpPr/>
          <p:nvPr/>
        </p:nvSpPr>
        <p:spPr>
          <a:xfrm>
            <a:off x="1514880" y="1022400"/>
            <a:ext cx="9397440" cy="912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n-US" sz="1800" spc="-1" strike="noStrike">
                <a:solidFill>
                  <a:srgbClr val="222222"/>
                </a:solidFill>
                <a:latin typeface="Arial"/>
                <a:ea typeface="DejaVu Sans"/>
              </a:rPr>
              <a:t>Mathieu J B, Martel S. Aggregation of magnetic microparticles in the context of targeted therapies actuated by a magnetic resonance imaging system[J]. Journal of applied physics, 2009, 106(4): 044904.</a:t>
            </a:r>
            <a:endParaRPr b="0" lang="en-US" sz="1800" spc="-1" strike="noStrike">
              <a:latin typeface="Arial"/>
            </a:endParaRPr>
          </a:p>
        </p:txBody>
      </p:sp>
      <p:sp>
        <p:nvSpPr>
          <p:cNvPr id="359" name="文本框 12"/>
          <p:cNvSpPr/>
          <p:nvPr/>
        </p:nvSpPr>
        <p:spPr>
          <a:xfrm>
            <a:off x="1513800" y="2975040"/>
            <a:ext cx="9557280" cy="6382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n-US" sz="1800" spc="-1" strike="noStrike">
                <a:solidFill>
                  <a:srgbClr val="222222"/>
                </a:solidFill>
                <a:latin typeface="Arial"/>
                <a:ea typeface="DejaVu Sans"/>
              </a:rPr>
              <a:t>Pálovics P, Németh M, Rencz M. Investigation and modeling of the magnetic nanoparticle aggregation with a two-phase CFD model[J]. Energies, 2020, 13(18): 4871.</a:t>
            </a:r>
            <a:endParaRPr b="0" lang="en-US" sz="1800" spc="-1" strike="noStrike">
              <a:latin typeface="Arial"/>
            </a:endParaRPr>
          </a:p>
        </p:txBody>
      </p:sp>
      <p:sp>
        <p:nvSpPr>
          <p:cNvPr id="360" name="文本框 14"/>
          <p:cNvSpPr/>
          <p:nvPr/>
        </p:nvSpPr>
        <p:spPr>
          <a:xfrm>
            <a:off x="1371600" y="3886200"/>
            <a:ext cx="96285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222222"/>
                </a:solidFill>
                <a:latin typeface="Arial"/>
                <a:ea typeface="DejaVu Sans"/>
              </a:rPr>
              <a:t>Pálovics P, Rencz M. Investigation of the motion of magnetic nanoparticles in microfluidics with a micro domain model[J]. Microsystem Technologies, 2020: 1-15.</a:t>
            </a:r>
            <a:endParaRPr b="0" lang="en-US" sz="1800" spc="-1" strike="noStrike">
              <a:latin typeface="Arial"/>
            </a:endParaRPr>
          </a:p>
        </p:txBody>
      </p:sp>
      <p:sp>
        <p:nvSpPr>
          <p:cNvPr id="361" name="文本框 10"/>
          <p:cNvSpPr/>
          <p:nvPr/>
        </p:nvSpPr>
        <p:spPr>
          <a:xfrm>
            <a:off x="919080" y="1022400"/>
            <a:ext cx="460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Calibri"/>
                <a:ea typeface="DejaVu Sans"/>
              </a:rPr>
              <a:t>[1]</a:t>
            </a:r>
            <a:endParaRPr b="0" lang="en-US" sz="1800" spc="-1" strike="noStrike">
              <a:latin typeface="Arial"/>
            </a:endParaRPr>
          </a:p>
        </p:txBody>
      </p:sp>
      <p:sp>
        <p:nvSpPr>
          <p:cNvPr id="362" name="文本框 16"/>
          <p:cNvSpPr/>
          <p:nvPr/>
        </p:nvSpPr>
        <p:spPr>
          <a:xfrm>
            <a:off x="926640" y="1890720"/>
            <a:ext cx="580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[2]</a:t>
            </a:r>
            <a:endParaRPr b="0" lang="en-US" sz="1800" spc="-1" strike="noStrike">
              <a:latin typeface="Arial"/>
            </a:endParaRPr>
          </a:p>
        </p:txBody>
      </p:sp>
      <p:sp>
        <p:nvSpPr>
          <p:cNvPr id="363" name="文本框 18"/>
          <p:cNvSpPr/>
          <p:nvPr/>
        </p:nvSpPr>
        <p:spPr>
          <a:xfrm>
            <a:off x="928080" y="3067200"/>
            <a:ext cx="578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[3]</a:t>
            </a:r>
            <a:endParaRPr b="0" lang="en-US" sz="1800" spc="-1" strike="noStrike">
              <a:latin typeface="Arial"/>
            </a:endParaRPr>
          </a:p>
        </p:txBody>
      </p:sp>
      <p:sp>
        <p:nvSpPr>
          <p:cNvPr id="364" name="文本框 20"/>
          <p:cNvSpPr/>
          <p:nvPr/>
        </p:nvSpPr>
        <p:spPr>
          <a:xfrm>
            <a:off x="914400" y="3886200"/>
            <a:ext cx="593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[4]</a:t>
            </a:r>
            <a:endParaRPr b="0" lang="en-US" sz="1800" spc="-1" strike="noStrike">
              <a:latin typeface="Arial"/>
            </a:endParaRPr>
          </a:p>
        </p:txBody>
      </p:sp>
      <p:sp>
        <p:nvSpPr>
          <p:cNvPr id="365" name="文本框 15"/>
          <p:cNvSpPr/>
          <p:nvPr/>
        </p:nvSpPr>
        <p:spPr>
          <a:xfrm>
            <a:off x="1465920" y="4644720"/>
            <a:ext cx="9791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222222"/>
                </a:solidFill>
                <a:latin typeface="Arial"/>
                <a:ea typeface="DejaVu Sans"/>
              </a:rPr>
              <a:t>Jasak H. Error analysis and estimation for the finite volume method with applications to fluid flows[J]. 1996.</a:t>
            </a:r>
            <a:endParaRPr b="0" lang="en-US" sz="1800" spc="-1" strike="noStrike">
              <a:latin typeface="Arial"/>
            </a:endParaRPr>
          </a:p>
        </p:txBody>
      </p:sp>
      <p:sp>
        <p:nvSpPr>
          <p:cNvPr id="366" name="文本框 17"/>
          <p:cNvSpPr/>
          <p:nvPr/>
        </p:nvSpPr>
        <p:spPr>
          <a:xfrm>
            <a:off x="914400" y="4644720"/>
            <a:ext cx="544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ea typeface="DejaVu Sans"/>
              </a:rPr>
              <a:t>[5]</a:t>
            </a:r>
            <a:endParaRPr b="0" lang="en-US" sz="1800" spc="-1" strike="noStrike">
              <a:latin typeface="Arial"/>
            </a:endParaRPr>
          </a:p>
        </p:txBody>
      </p:sp>
    </p:spTree>
  </p:cSld>
  <mc:AlternateContent>
    <mc:Choice Requires="p14">
      <p:transition spd="slow" advTm="3000" p14:dur="2000"/>
    </mc:Choice>
    <mc:Fallback>
      <p:transition spd="slow" advTm="3000"/>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直接连接符 2"/>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54" name="组合 2"/>
          <p:cNvGrpSpPr/>
          <p:nvPr/>
        </p:nvGrpSpPr>
        <p:grpSpPr>
          <a:xfrm>
            <a:off x="0" y="157320"/>
            <a:ext cx="410760" cy="516960"/>
            <a:chOff x="0" y="157320"/>
            <a:chExt cx="410760" cy="516960"/>
          </a:xfrm>
        </p:grpSpPr>
        <p:sp>
          <p:nvSpPr>
            <p:cNvPr id="55" name="矩形 8"/>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56" name="矩形 10"/>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57" name="矩形 12"/>
          <p:cNvSpPr/>
          <p:nvPr/>
        </p:nvSpPr>
        <p:spPr>
          <a:xfrm>
            <a:off x="344880" y="159120"/>
            <a:ext cx="2583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200" spc="-1" strike="noStrike">
                <a:solidFill>
                  <a:srgbClr val="58595b"/>
                </a:solidFill>
                <a:latin typeface="Times New Roman"/>
                <a:ea typeface="微软雅黑"/>
              </a:rPr>
              <a:t>Paper Review</a:t>
            </a:r>
            <a:endParaRPr b="0" lang="en-US" sz="3200" spc="-1" strike="noStrike">
              <a:latin typeface="Arial"/>
            </a:endParaRPr>
          </a:p>
        </p:txBody>
      </p:sp>
      <p:sp>
        <p:nvSpPr>
          <p:cNvPr id="58" name="文本框 3"/>
          <p:cNvSpPr/>
          <p:nvPr/>
        </p:nvSpPr>
        <p:spPr>
          <a:xfrm>
            <a:off x="428400" y="1167840"/>
            <a:ext cx="3440880" cy="1781280"/>
          </a:xfrm>
          <a:prstGeom prst="rect">
            <a:avLst/>
          </a:prstGeom>
          <a:gradFill rotWithShape="0">
            <a:gsLst>
              <a:gs pos="0">
                <a:srgbClr val="f7fafd"/>
              </a:gs>
              <a:gs pos="100000">
                <a:srgbClr val="b5d2ec"/>
              </a:gs>
            </a:gsLst>
            <a:lin ang="9600000"/>
          </a:gradFill>
          <a:ln w="0">
            <a:noFill/>
          </a:ln>
        </p:spPr>
        <p:style>
          <a:lnRef idx="0"/>
          <a:fillRef idx="0"/>
          <a:effectRef idx="0"/>
          <a:fontRef idx="minor"/>
        </p:style>
        <p:txBody>
          <a:bodyPr lIns="90000" rIns="90000" tIns="45000" bIns="45000" anchor="t">
            <a:spAutoFit/>
          </a:bodyPr>
          <a:p>
            <a:pPr>
              <a:lnSpc>
                <a:spcPct val="100000"/>
              </a:lnSpc>
              <a:buNone/>
            </a:pPr>
            <a:r>
              <a:rPr b="0" lang="en-US" sz="600" spc="-1" strike="noStrike">
                <a:solidFill>
                  <a:srgbClr val="ffffff"/>
                </a:solidFill>
                <a:latin typeface="Times New Roman"/>
                <a:ea typeface="DejaVu Sans"/>
              </a:rPr>
              <a:t> </a:t>
            </a:r>
            <a:r>
              <a:rPr b="0" lang="en-US" sz="11100" spc="-1" strike="noStrike">
                <a:solidFill>
                  <a:srgbClr val="ffffff"/>
                </a:solidFill>
                <a:latin typeface="Times New Roman"/>
                <a:ea typeface="DejaVu Sans"/>
              </a:rPr>
              <a:t>C</a:t>
            </a:r>
            <a:r>
              <a:rPr b="0" lang="en-US" sz="4000" spc="-1" strike="noStrike">
                <a:solidFill>
                  <a:srgbClr val="ffffff"/>
                </a:solidFill>
                <a:latin typeface="Times New Roman"/>
                <a:ea typeface="DejaVu Sans"/>
              </a:rPr>
              <a:t>ontents</a:t>
            </a:r>
            <a:endParaRPr b="0" lang="en-US" sz="4000" spc="-1" strike="noStrike">
              <a:latin typeface="Arial"/>
            </a:endParaRPr>
          </a:p>
        </p:txBody>
      </p:sp>
      <p:sp>
        <p:nvSpPr>
          <p:cNvPr id="59" name="直接连接符 4"/>
          <p:cNvSpPr/>
          <p:nvPr/>
        </p:nvSpPr>
        <p:spPr>
          <a:xfrm>
            <a:off x="4122360" y="1013040"/>
            <a:ext cx="360" cy="5528520"/>
          </a:xfrm>
          <a:prstGeom prst="line">
            <a:avLst/>
          </a:prstGeom>
          <a:ln w="53975">
            <a:solidFill>
              <a:srgbClr val="000000"/>
            </a:solidFill>
          </a:ln>
        </p:spPr>
        <p:style>
          <a:lnRef idx="1">
            <a:schemeClr val="accent1"/>
          </a:lnRef>
          <a:fillRef idx="0">
            <a:schemeClr val="accent1"/>
          </a:fillRef>
          <a:effectRef idx="0">
            <a:schemeClr val="accent1"/>
          </a:effectRef>
          <a:fontRef idx="minor"/>
        </p:style>
      </p:sp>
      <p:sp>
        <p:nvSpPr>
          <p:cNvPr id="60" name="直接连接符 5"/>
          <p:cNvSpPr/>
          <p:nvPr/>
        </p:nvSpPr>
        <p:spPr>
          <a:xfrm>
            <a:off x="4232520" y="1013040"/>
            <a:ext cx="360" cy="552852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61" name="圆角矩形 1"/>
          <p:cNvSpPr/>
          <p:nvPr/>
        </p:nvSpPr>
        <p:spPr>
          <a:xfrm>
            <a:off x="5296320" y="1054440"/>
            <a:ext cx="5562000" cy="695160"/>
          </a:xfrm>
          <a:prstGeom prst="roundRect">
            <a:avLst>
              <a:gd name="adj" fmla="val 16667"/>
            </a:avLst>
          </a:prstGeom>
          <a:solidFill>
            <a:srgbClr val="58595b"/>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62" name="椭圆 1"/>
          <p:cNvSpPr/>
          <p:nvPr/>
        </p:nvSpPr>
        <p:spPr>
          <a:xfrm>
            <a:off x="5423040" y="1139040"/>
            <a:ext cx="526320" cy="526320"/>
          </a:xfrm>
          <a:prstGeom prst="ellipse">
            <a:avLst/>
          </a:prstGeom>
          <a:solidFill>
            <a:schemeClr val="bg1"/>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63" name="文本框 6"/>
          <p:cNvSpPr/>
          <p:nvPr/>
        </p:nvSpPr>
        <p:spPr>
          <a:xfrm>
            <a:off x="5477040" y="1082880"/>
            <a:ext cx="526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Times New Roman"/>
                <a:ea typeface="DejaVu Sans"/>
              </a:rPr>
              <a:t>1</a:t>
            </a:r>
            <a:endParaRPr b="0" lang="en-US" sz="3600" spc="-1" strike="noStrike">
              <a:latin typeface="Arial"/>
            </a:endParaRPr>
          </a:p>
        </p:txBody>
      </p:sp>
      <p:sp>
        <p:nvSpPr>
          <p:cNvPr id="64" name="文本框 11"/>
          <p:cNvSpPr/>
          <p:nvPr/>
        </p:nvSpPr>
        <p:spPr>
          <a:xfrm>
            <a:off x="6165720" y="1130400"/>
            <a:ext cx="46929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800" spc="-1" strike="noStrike">
                <a:solidFill>
                  <a:srgbClr val="ffffff"/>
                </a:solidFill>
                <a:latin typeface="Times New Roman"/>
                <a:ea typeface="微软雅黑"/>
              </a:rPr>
              <a:t>Introduction</a:t>
            </a:r>
            <a:endParaRPr b="0" lang="en-US" sz="2800" spc="-1" strike="noStrike">
              <a:latin typeface="Arial"/>
            </a:endParaRPr>
          </a:p>
        </p:txBody>
      </p:sp>
      <p:sp>
        <p:nvSpPr>
          <p:cNvPr id="65" name="圆角矩形 2"/>
          <p:cNvSpPr/>
          <p:nvPr/>
        </p:nvSpPr>
        <p:spPr>
          <a:xfrm>
            <a:off x="5296320" y="2200320"/>
            <a:ext cx="5562000" cy="695160"/>
          </a:xfrm>
          <a:prstGeom prst="roundRect">
            <a:avLst>
              <a:gd name="adj" fmla="val 16667"/>
            </a:avLst>
          </a:prstGeom>
          <a:solidFill>
            <a:srgbClr val="58595b"/>
          </a:solidFill>
          <a:ln>
            <a:solidFill>
              <a:srgbClr val="767171"/>
            </a:solidFill>
          </a:ln>
        </p:spPr>
        <p:style>
          <a:lnRef idx="2">
            <a:schemeClr val="accent1">
              <a:shade val="50000"/>
            </a:schemeClr>
          </a:lnRef>
          <a:fillRef idx="1">
            <a:schemeClr val="accent1"/>
          </a:fillRef>
          <a:effectRef idx="0">
            <a:schemeClr val="accent1"/>
          </a:effectRef>
          <a:fontRef idx="minor"/>
        </p:style>
      </p:sp>
      <p:sp>
        <p:nvSpPr>
          <p:cNvPr id="66" name="椭圆 2"/>
          <p:cNvSpPr/>
          <p:nvPr/>
        </p:nvSpPr>
        <p:spPr>
          <a:xfrm>
            <a:off x="5423040" y="2284560"/>
            <a:ext cx="526320" cy="526320"/>
          </a:xfrm>
          <a:prstGeom prst="ellipse">
            <a:avLst/>
          </a:prstGeom>
          <a:solidFill>
            <a:schemeClr val="bg1"/>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67" name="文本框 21"/>
          <p:cNvSpPr/>
          <p:nvPr/>
        </p:nvSpPr>
        <p:spPr>
          <a:xfrm>
            <a:off x="5477040" y="2228760"/>
            <a:ext cx="526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Times New Roman"/>
                <a:ea typeface="DejaVu Sans"/>
              </a:rPr>
              <a:t>2</a:t>
            </a:r>
            <a:endParaRPr b="0" lang="en-US" sz="3600" spc="-1" strike="noStrike">
              <a:latin typeface="Arial"/>
            </a:endParaRPr>
          </a:p>
        </p:txBody>
      </p:sp>
      <p:sp>
        <p:nvSpPr>
          <p:cNvPr id="68" name="文本框 22"/>
          <p:cNvSpPr/>
          <p:nvPr/>
        </p:nvSpPr>
        <p:spPr>
          <a:xfrm>
            <a:off x="6009840" y="2257200"/>
            <a:ext cx="48484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400" spc="-1" strike="noStrike">
                <a:solidFill>
                  <a:srgbClr val="ffffff"/>
                </a:solidFill>
                <a:latin typeface="Times New Roman"/>
                <a:ea typeface="微软雅黑"/>
              </a:rPr>
              <a:t>Numerical model</a:t>
            </a:r>
            <a:endParaRPr b="0" lang="en-US" sz="2400" spc="-1" strike="noStrike">
              <a:latin typeface="Arial"/>
            </a:endParaRPr>
          </a:p>
        </p:txBody>
      </p:sp>
      <p:sp>
        <p:nvSpPr>
          <p:cNvPr id="69" name="圆角矩形 3"/>
          <p:cNvSpPr/>
          <p:nvPr/>
        </p:nvSpPr>
        <p:spPr>
          <a:xfrm>
            <a:off x="5343480" y="3429000"/>
            <a:ext cx="5514840" cy="695160"/>
          </a:xfrm>
          <a:prstGeom prst="roundRect">
            <a:avLst>
              <a:gd name="adj" fmla="val 16667"/>
            </a:avLst>
          </a:prstGeom>
          <a:solidFill>
            <a:srgbClr val="58595b"/>
          </a:solidFill>
          <a:ln>
            <a:solidFill>
              <a:srgbClr val="58595b"/>
            </a:solidFill>
          </a:ln>
        </p:spPr>
        <p:style>
          <a:lnRef idx="2">
            <a:schemeClr val="accent1">
              <a:shade val="50000"/>
            </a:schemeClr>
          </a:lnRef>
          <a:fillRef idx="1">
            <a:schemeClr val="accent1"/>
          </a:fillRef>
          <a:effectRef idx="0">
            <a:schemeClr val="accent1"/>
          </a:effectRef>
          <a:fontRef idx="minor"/>
        </p:style>
      </p:sp>
      <p:sp>
        <p:nvSpPr>
          <p:cNvPr id="70" name="椭圆 3"/>
          <p:cNvSpPr/>
          <p:nvPr/>
        </p:nvSpPr>
        <p:spPr>
          <a:xfrm>
            <a:off x="5423040" y="3504240"/>
            <a:ext cx="526320" cy="526320"/>
          </a:xfrm>
          <a:prstGeom prst="ellipse">
            <a:avLst/>
          </a:prstGeom>
          <a:solidFill>
            <a:schemeClr val="bg1"/>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71" name="文本框 23"/>
          <p:cNvSpPr/>
          <p:nvPr/>
        </p:nvSpPr>
        <p:spPr>
          <a:xfrm>
            <a:off x="5477040" y="3448440"/>
            <a:ext cx="526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Times New Roman"/>
                <a:ea typeface="DejaVu Sans"/>
              </a:rPr>
              <a:t>3</a:t>
            </a:r>
            <a:endParaRPr b="0" lang="en-US" sz="3600" spc="-1" strike="noStrike">
              <a:latin typeface="Arial"/>
            </a:endParaRPr>
          </a:p>
        </p:txBody>
      </p:sp>
      <p:pic>
        <p:nvPicPr>
          <p:cNvPr id="72" name="图片 3" descr=""/>
          <p:cNvPicPr/>
          <p:nvPr/>
        </p:nvPicPr>
        <p:blipFill>
          <a:blip r:embed="rId1"/>
          <a:stretch/>
        </p:blipFill>
        <p:spPr>
          <a:xfrm>
            <a:off x="924840" y="3391920"/>
            <a:ext cx="2811960" cy="2107080"/>
          </a:xfrm>
          <a:prstGeom prst="rect">
            <a:avLst/>
          </a:prstGeom>
          <a:ln w="0">
            <a:noFill/>
          </a:ln>
          <a:effectLst>
            <a:outerShdw algn="ctr" blurRad="63360" rotWithShape="0" sx="102000" sy="102000">
              <a:srgbClr val="000000">
                <a:alpha val="40000"/>
              </a:srgbClr>
            </a:outerShdw>
          </a:effectLst>
        </p:spPr>
      </p:pic>
      <p:pic>
        <p:nvPicPr>
          <p:cNvPr id="73" name="图片 4" descr=""/>
          <p:cNvPicPr/>
          <p:nvPr/>
        </p:nvPicPr>
        <p:blipFill>
          <a:blip r:embed="rId2"/>
          <a:srcRect l="0" t="0" r="52449" b="0"/>
          <a:stretch/>
        </p:blipFill>
        <p:spPr>
          <a:xfrm>
            <a:off x="9263520" y="0"/>
            <a:ext cx="2103480" cy="674280"/>
          </a:xfrm>
          <a:prstGeom prst="rect">
            <a:avLst/>
          </a:prstGeom>
          <a:ln w="0">
            <a:noFill/>
          </a:ln>
        </p:spPr>
      </p:pic>
      <p:sp>
        <p:nvSpPr>
          <p:cNvPr id="74" name="圆角矩形 4"/>
          <p:cNvSpPr/>
          <p:nvPr/>
        </p:nvSpPr>
        <p:spPr>
          <a:xfrm>
            <a:off x="5294880" y="4515480"/>
            <a:ext cx="5563440" cy="695160"/>
          </a:xfrm>
          <a:prstGeom prst="roundRect">
            <a:avLst>
              <a:gd name="adj" fmla="val 16667"/>
            </a:avLst>
          </a:prstGeom>
          <a:solidFill>
            <a:srgbClr val="58595b"/>
          </a:solidFill>
          <a:ln>
            <a:solidFill>
              <a:srgbClr val="58595b"/>
            </a:solidFill>
          </a:ln>
        </p:spPr>
        <p:style>
          <a:lnRef idx="2">
            <a:schemeClr val="accent1">
              <a:shade val="50000"/>
            </a:schemeClr>
          </a:lnRef>
          <a:fillRef idx="1">
            <a:schemeClr val="accent1"/>
          </a:fillRef>
          <a:effectRef idx="0">
            <a:schemeClr val="accent1"/>
          </a:effectRef>
          <a:fontRef idx="minor"/>
        </p:style>
      </p:sp>
      <p:sp>
        <p:nvSpPr>
          <p:cNvPr id="75" name="椭圆 4"/>
          <p:cNvSpPr/>
          <p:nvPr/>
        </p:nvSpPr>
        <p:spPr>
          <a:xfrm>
            <a:off x="5421600" y="4599720"/>
            <a:ext cx="526320" cy="526320"/>
          </a:xfrm>
          <a:prstGeom prst="ellipse">
            <a:avLst/>
          </a:prstGeom>
          <a:solidFill>
            <a:schemeClr val="bg1"/>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76" name="文本框 26"/>
          <p:cNvSpPr/>
          <p:nvPr/>
        </p:nvSpPr>
        <p:spPr>
          <a:xfrm>
            <a:off x="5475600" y="4543920"/>
            <a:ext cx="526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Times New Roman"/>
                <a:ea typeface="DejaVu Sans"/>
              </a:rPr>
              <a:t>4</a:t>
            </a:r>
            <a:endParaRPr b="0" lang="en-US" sz="3600" spc="-1" strike="noStrike">
              <a:latin typeface="Arial"/>
            </a:endParaRPr>
          </a:p>
        </p:txBody>
      </p:sp>
      <p:sp>
        <p:nvSpPr>
          <p:cNvPr id="77" name="文本框 27"/>
          <p:cNvSpPr/>
          <p:nvPr/>
        </p:nvSpPr>
        <p:spPr>
          <a:xfrm>
            <a:off x="6165720" y="4581720"/>
            <a:ext cx="46929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800" spc="-1" strike="noStrike">
                <a:solidFill>
                  <a:srgbClr val="ffffff"/>
                </a:solidFill>
                <a:latin typeface="Times New Roman"/>
                <a:ea typeface="微软雅黑"/>
              </a:rPr>
              <a:t>Result&amp; discussion</a:t>
            </a:r>
            <a:endParaRPr b="0" lang="en-US" sz="2800" spc="-1" strike="noStrike">
              <a:latin typeface="Arial"/>
            </a:endParaRPr>
          </a:p>
        </p:txBody>
      </p:sp>
      <p:sp>
        <p:nvSpPr>
          <p:cNvPr id="78" name="文本框 30"/>
          <p:cNvSpPr/>
          <p:nvPr/>
        </p:nvSpPr>
        <p:spPr>
          <a:xfrm>
            <a:off x="6167160" y="3486240"/>
            <a:ext cx="4691160" cy="9428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800" spc="-1" strike="noStrike">
                <a:solidFill>
                  <a:srgbClr val="ffffff"/>
                </a:solidFill>
                <a:latin typeface="Times New Roman"/>
                <a:ea typeface="微软雅黑"/>
              </a:rPr>
              <a:t>Case description</a:t>
            </a:r>
            <a:endParaRPr b="0" lang="en-US" sz="2800" spc="-1" strike="noStrike">
              <a:latin typeface="Arial"/>
            </a:endParaRPr>
          </a:p>
          <a:p>
            <a:pPr algn="ctr">
              <a:lnSpc>
                <a:spcPct val="100000"/>
              </a:lnSpc>
              <a:buNone/>
            </a:pPr>
            <a:r>
              <a:rPr b="0" lang="en-US" sz="2800" spc="-1" strike="noStrike">
                <a:solidFill>
                  <a:srgbClr val="ffffff"/>
                </a:solidFill>
                <a:latin typeface="Times New Roman"/>
                <a:ea typeface="微软雅黑"/>
              </a:rPr>
              <a:t> </a:t>
            </a:r>
            <a:endParaRPr b="0" lang="en-US" sz="2800" spc="-1" strike="noStrike">
              <a:latin typeface="Arial"/>
            </a:endParaRPr>
          </a:p>
        </p:txBody>
      </p:sp>
      <p:sp>
        <p:nvSpPr>
          <p:cNvPr id="79" name="圆角矩形 5"/>
          <p:cNvSpPr/>
          <p:nvPr/>
        </p:nvSpPr>
        <p:spPr>
          <a:xfrm>
            <a:off x="5296320" y="5685120"/>
            <a:ext cx="5563440" cy="695160"/>
          </a:xfrm>
          <a:prstGeom prst="roundRect">
            <a:avLst>
              <a:gd name="adj" fmla="val 16667"/>
            </a:avLst>
          </a:prstGeom>
          <a:solidFill>
            <a:srgbClr val="58595b"/>
          </a:solidFill>
          <a:ln>
            <a:solidFill>
              <a:srgbClr val="58595b"/>
            </a:solidFill>
          </a:ln>
        </p:spPr>
        <p:style>
          <a:lnRef idx="2">
            <a:schemeClr val="accent1">
              <a:shade val="50000"/>
            </a:schemeClr>
          </a:lnRef>
          <a:fillRef idx="1">
            <a:schemeClr val="accent1"/>
          </a:fillRef>
          <a:effectRef idx="0">
            <a:schemeClr val="accent1"/>
          </a:effectRef>
          <a:fontRef idx="minor"/>
        </p:style>
      </p:sp>
      <p:sp>
        <p:nvSpPr>
          <p:cNvPr id="80" name="椭圆 5"/>
          <p:cNvSpPr/>
          <p:nvPr/>
        </p:nvSpPr>
        <p:spPr>
          <a:xfrm>
            <a:off x="5423040" y="5769360"/>
            <a:ext cx="526320" cy="526320"/>
          </a:xfrm>
          <a:prstGeom prst="ellipse">
            <a:avLst/>
          </a:prstGeom>
          <a:solidFill>
            <a:schemeClr val="bg1"/>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81" name="文本框 31"/>
          <p:cNvSpPr/>
          <p:nvPr/>
        </p:nvSpPr>
        <p:spPr>
          <a:xfrm>
            <a:off x="5477040" y="5713560"/>
            <a:ext cx="526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600" spc="-1" strike="noStrike">
                <a:solidFill>
                  <a:srgbClr val="000000"/>
                </a:solidFill>
                <a:latin typeface="Times New Roman"/>
                <a:ea typeface="DejaVu Sans"/>
              </a:rPr>
              <a:t>5</a:t>
            </a:r>
            <a:endParaRPr b="0" lang="en-US" sz="3600" spc="-1" strike="noStrike">
              <a:latin typeface="Arial"/>
            </a:endParaRPr>
          </a:p>
        </p:txBody>
      </p:sp>
      <p:sp>
        <p:nvSpPr>
          <p:cNvPr id="82" name="文本框 32"/>
          <p:cNvSpPr/>
          <p:nvPr/>
        </p:nvSpPr>
        <p:spPr>
          <a:xfrm>
            <a:off x="6167160" y="5751360"/>
            <a:ext cx="469296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2800" spc="-1" strike="noStrike">
                <a:solidFill>
                  <a:srgbClr val="ffffff"/>
                </a:solidFill>
                <a:latin typeface="Times New Roman"/>
                <a:ea typeface="微软雅黑"/>
              </a:rPr>
              <a:t>Conclusion&amp; references </a:t>
            </a:r>
            <a:endParaRPr b="0" lang="en-US" sz="2800" spc="-1" strike="noStrike">
              <a:latin typeface="Arial"/>
            </a:endParaRPr>
          </a:p>
        </p:txBody>
      </p:sp>
    </p:spTree>
  </p:cSld>
  <mc:AlternateContent>
    <mc:Choice Requires="p14">
      <p:transition spd="slow" advTm="1000" p14:dur="2000"/>
    </mc:Choice>
    <mc:Fallback>
      <p:transition spd="slow" advTm="1000"/>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58"/>
                                        </p:tgtEl>
                                        <p:attrNameLst>
                                          <p:attrName>style.visibility</p:attrName>
                                        </p:attrNameLst>
                                      </p:cBhvr>
                                      <p:to>
                                        <p:strVal val="visible"/>
                                      </p:to>
                                    </p:set>
                                    <p:animEffect filter="fade" transition="in">
                                      <p:cBhvr additive="repl">
                                        <p:cTn id="7" dur="500"/>
                                        <p:tgtEl>
                                          <p:spTgt spid="58"/>
                                        </p:tgtEl>
                                      </p:cBhvr>
                                    </p:animEffect>
                                  </p:childTnLst>
                                </p:cTn>
                              </p:par>
                              <p:par>
                                <p:cTn id="8" nodeType="withEffect" fill="hold" presetClass="entr" presetID="10">
                                  <p:stCondLst>
                                    <p:cond delay="0"/>
                                  </p:stCondLst>
                                  <p:childTnLst>
                                    <p:set>
                                      <p:cBhvr>
                                        <p:cTn id="9" dur="1" fill="hold">
                                          <p:stCondLst>
                                            <p:cond delay="0"/>
                                          </p:stCondLst>
                                        </p:cTn>
                                        <p:tgtEl>
                                          <p:spTgt spid="60"/>
                                        </p:tgtEl>
                                        <p:attrNameLst>
                                          <p:attrName>style.visibility</p:attrName>
                                        </p:attrNameLst>
                                      </p:cBhvr>
                                      <p:to>
                                        <p:strVal val="visible"/>
                                      </p:to>
                                    </p:set>
                                    <p:animEffect filter="fade" transition="in">
                                      <p:cBhvr additive="repl">
                                        <p:cTn id="10" dur="500"/>
                                        <p:tgtEl>
                                          <p:spTgt spid="60"/>
                                        </p:tgtEl>
                                      </p:cBhvr>
                                    </p:animEffect>
                                  </p:childTnLst>
                                </p:cTn>
                              </p:par>
                              <p:par>
                                <p:cTn id="11" nodeType="withEffect" fill="hold" presetClass="entr" presetID="10">
                                  <p:stCondLst>
                                    <p:cond delay="0"/>
                                  </p:stCondLst>
                                  <p:childTnLst>
                                    <p:set>
                                      <p:cBhvr>
                                        <p:cTn id="12" dur="1" fill="hold">
                                          <p:stCondLst>
                                            <p:cond delay="0"/>
                                          </p:stCondLst>
                                        </p:cTn>
                                        <p:tgtEl>
                                          <p:spTgt spid="59"/>
                                        </p:tgtEl>
                                        <p:attrNameLst>
                                          <p:attrName>style.visibility</p:attrName>
                                        </p:attrNameLst>
                                      </p:cBhvr>
                                      <p:to>
                                        <p:strVal val="visible"/>
                                      </p:to>
                                    </p:set>
                                    <p:animEffect filter="fade" transition="in">
                                      <p:cBhvr additive="repl">
                                        <p:cTn id="13" dur="500"/>
                                        <p:tgtEl>
                                          <p:spTgt spid="59"/>
                                        </p:tgtEl>
                                      </p:cBhvr>
                                    </p:animEffect>
                                  </p:childTnLst>
                                </p:cTn>
                              </p:par>
                              <p:par>
                                <p:cTn id="14" nodeType="withEffect" fill="hold" presetClass="entr" presetID="10">
                                  <p:stCondLst>
                                    <p:cond delay="0"/>
                                  </p:stCondLst>
                                  <p:childTnLst>
                                    <p:set>
                                      <p:cBhvr>
                                        <p:cTn id="15" dur="1" fill="hold">
                                          <p:stCondLst>
                                            <p:cond delay="0"/>
                                          </p:stCondLst>
                                        </p:cTn>
                                        <p:tgtEl>
                                          <p:spTgt spid="61"/>
                                        </p:tgtEl>
                                        <p:attrNameLst>
                                          <p:attrName>style.visibility</p:attrName>
                                        </p:attrNameLst>
                                      </p:cBhvr>
                                      <p:to>
                                        <p:strVal val="visible"/>
                                      </p:to>
                                    </p:set>
                                    <p:animEffect filter="fade" transition="in">
                                      <p:cBhvr additive="repl">
                                        <p:cTn id="16" dur="500"/>
                                        <p:tgtEl>
                                          <p:spTgt spid="61"/>
                                        </p:tgtEl>
                                      </p:cBhvr>
                                    </p:animEffect>
                                  </p:childTnLst>
                                </p:cTn>
                              </p:par>
                              <p:par>
                                <p:cTn id="17" nodeType="withEffect" fill="hold" presetClass="entr" presetID="10">
                                  <p:stCondLst>
                                    <p:cond delay="0"/>
                                  </p:stCondLst>
                                  <p:childTnLst>
                                    <p:set>
                                      <p:cBhvr>
                                        <p:cTn id="18" dur="1" fill="hold">
                                          <p:stCondLst>
                                            <p:cond delay="0"/>
                                          </p:stCondLst>
                                        </p:cTn>
                                        <p:tgtEl>
                                          <p:spTgt spid="62"/>
                                        </p:tgtEl>
                                        <p:attrNameLst>
                                          <p:attrName>style.visibility</p:attrName>
                                        </p:attrNameLst>
                                      </p:cBhvr>
                                      <p:to>
                                        <p:strVal val="visible"/>
                                      </p:to>
                                    </p:set>
                                    <p:animEffect filter="fade" transition="in">
                                      <p:cBhvr additive="repl">
                                        <p:cTn id="19" dur="500"/>
                                        <p:tgtEl>
                                          <p:spTgt spid="62"/>
                                        </p:tgtEl>
                                      </p:cBhvr>
                                    </p:animEffect>
                                  </p:childTnLst>
                                </p:cTn>
                              </p:par>
                              <p:par>
                                <p:cTn id="20" nodeType="withEffect" fill="hold" presetClass="entr" presetID="10">
                                  <p:stCondLst>
                                    <p:cond delay="0"/>
                                  </p:stCondLst>
                                  <p:childTnLst>
                                    <p:set>
                                      <p:cBhvr>
                                        <p:cTn id="21" dur="1" fill="hold">
                                          <p:stCondLst>
                                            <p:cond delay="0"/>
                                          </p:stCondLst>
                                        </p:cTn>
                                        <p:tgtEl>
                                          <p:spTgt spid="63"/>
                                        </p:tgtEl>
                                        <p:attrNameLst>
                                          <p:attrName>style.visibility</p:attrName>
                                        </p:attrNameLst>
                                      </p:cBhvr>
                                      <p:to>
                                        <p:strVal val="visible"/>
                                      </p:to>
                                    </p:set>
                                    <p:animEffect filter="fade" transition="in">
                                      <p:cBhvr additive="repl">
                                        <p:cTn id="22" dur="500"/>
                                        <p:tgtEl>
                                          <p:spTgt spid="63"/>
                                        </p:tgtEl>
                                      </p:cBhvr>
                                    </p:animEffect>
                                  </p:childTnLst>
                                </p:cTn>
                              </p:par>
                              <p:par>
                                <p:cTn id="23" nodeType="withEffect" fill="hold" presetClass="entr" presetID="10">
                                  <p:stCondLst>
                                    <p:cond delay="0"/>
                                  </p:stCondLst>
                                  <p:childTnLst>
                                    <p:set>
                                      <p:cBhvr>
                                        <p:cTn id="24" dur="1" fill="hold">
                                          <p:stCondLst>
                                            <p:cond delay="0"/>
                                          </p:stCondLst>
                                        </p:cTn>
                                        <p:tgtEl>
                                          <p:spTgt spid="64"/>
                                        </p:tgtEl>
                                        <p:attrNameLst>
                                          <p:attrName>style.visibility</p:attrName>
                                        </p:attrNameLst>
                                      </p:cBhvr>
                                      <p:to>
                                        <p:strVal val="visible"/>
                                      </p:to>
                                    </p:set>
                                    <p:animEffect filter="fade" transition="in">
                                      <p:cBhvr additive="repl">
                                        <p:cTn id="25" dur="500"/>
                                        <p:tgtEl>
                                          <p:spTgt spid="64"/>
                                        </p:tgtEl>
                                      </p:cBhvr>
                                    </p:animEffect>
                                  </p:childTnLst>
                                </p:cTn>
                              </p:par>
                              <p:par>
                                <p:cTn id="26" nodeType="withEffect" fill="hold" presetClass="entr" presetID="10">
                                  <p:stCondLst>
                                    <p:cond delay="0"/>
                                  </p:stCondLst>
                                  <p:childTnLst>
                                    <p:set>
                                      <p:cBhvr>
                                        <p:cTn id="27" dur="1" fill="hold">
                                          <p:stCondLst>
                                            <p:cond delay="0"/>
                                          </p:stCondLst>
                                        </p:cTn>
                                        <p:tgtEl>
                                          <p:spTgt spid="65"/>
                                        </p:tgtEl>
                                        <p:attrNameLst>
                                          <p:attrName>style.visibility</p:attrName>
                                        </p:attrNameLst>
                                      </p:cBhvr>
                                      <p:to>
                                        <p:strVal val="visible"/>
                                      </p:to>
                                    </p:set>
                                    <p:animEffect filter="fade" transition="in">
                                      <p:cBhvr additive="repl">
                                        <p:cTn id="28" dur="500"/>
                                        <p:tgtEl>
                                          <p:spTgt spid="65"/>
                                        </p:tgtEl>
                                      </p:cBhvr>
                                    </p:animEffect>
                                  </p:childTnLst>
                                </p:cTn>
                              </p:par>
                              <p:par>
                                <p:cTn id="29" nodeType="withEffect" fill="hold" presetClass="entr" presetID="10">
                                  <p:stCondLst>
                                    <p:cond delay="0"/>
                                  </p:stCondLst>
                                  <p:childTnLst>
                                    <p:set>
                                      <p:cBhvr>
                                        <p:cTn id="30" dur="1" fill="hold">
                                          <p:stCondLst>
                                            <p:cond delay="0"/>
                                          </p:stCondLst>
                                        </p:cTn>
                                        <p:tgtEl>
                                          <p:spTgt spid="66"/>
                                        </p:tgtEl>
                                        <p:attrNameLst>
                                          <p:attrName>style.visibility</p:attrName>
                                        </p:attrNameLst>
                                      </p:cBhvr>
                                      <p:to>
                                        <p:strVal val="visible"/>
                                      </p:to>
                                    </p:set>
                                    <p:animEffect filter="fade" transition="in">
                                      <p:cBhvr additive="repl">
                                        <p:cTn id="31" dur="500"/>
                                        <p:tgtEl>
                                          <p:spTgt spid="66"/>
                                        </p:tgtEl>
                                      </p:cBhvr>
                                    </p:animEffect>
                                  </p:childTnLst>
                                </p:cTn>
                              </p:par>
                              <p:par>
                                <p:cTn id="32" nodeType="withEffect" fill="hold" presetClass="entr" presetID="10">
                                  <p:stCondLst>
                                    <p:cond delay="0"/>
                                  </p:stCondLst>
                                  <p:childTnLst>
                                    <p:set>
                                      <p:cBhvr>
                                        <p:cTn id="33" dur="1" fill="hold">
                                          <p:stCondLst>
                                            <p:cond delay="0"/>
                                          </p:stCondLst>
                                        </p:cTn>
                                        <p:tgtEl>
                                          <p:spTgt spid="67"/>
                                        </p:tgtEl>
                                        <p:attrNameLst>
                                          <p:attrName>style.visibility</p:attrName>
                                        </p:attrNameLst>
                                      </p:cBhvr>
                                      <p:to>
                                        <p:strVal val="visible"/>
                                      </p:to>
                                    </p:set>
                                    <p:animEffect filter="fade" transition="in">
                                      <p:cBhvr additive="repl">
                                        <p:cTn id="34" dur="500"/>
                                        <p:tgtEl>
                                          <p:spTgt spid="67"/>
                                        </p:tgtEl>
                                      </p:cBhvr>
                                    </p:animEffect>
                                  </p:childTnLst>
                                </p:cTn>
                              </p:par>
                              <p:par>
                                <p:cTn id="35" nodeType="withEffect" fill="hold" presetClass="entr" presetID="10">
                                  <p:stCondLst>
                                    <p:cond delay="0"/>
                                  </p:stCondLst>
                                  <p:childTnLst>
                                    <p:set>
                                      <p:cBhvr>
                                        <p:cTn id="36" dur="1" fill="hold">
                                          <p:stCondLst>
                                            <p:cond delay="0"/>
                                          </p:stCondLst>
                                        </p:cTn>
                                        <p:tgtEl>
                                          <p:spTgt spid="68"/>
                                        </p:tgtEl>
                                        <p:attrNameLst>
                                          <p:attrName>style.visibility</p:attrName>
                                        </p:attrNameLst>
                                      </p:cBhvr>
                                      <p:to>
                                        <p:strVal val="visible"/>
                                      </p:to>
                                    </p:set>
                                    <p:animEffect filter="fade" transition="in">
                                      <p:cBhvr additive="repl">
                                        <p:cTn id="37" dur="500"/>
                                        <p:tgtEl>
                                          <p:spTgt spid="68"/>
                                        </p:tgtEl>
                                      </p:cBhvr>
                                    </p:animEffect>
                                  </p:childTnLst>
                                </p:cTn>
                              </p:par>
                              <p:par>
                                <p:cTn id="38" nodeType="withEffect" fill="hold" presetClass="entr" presetID="10">
                                  <p:stCondLst>
                                    <p:cond delay="0"/>
                                  </p:stCondLst>
                                  <p:childTnLst>
                                    <p:set>
                                      <p:cBhvr>
                                        <p:cTn id="39" dur="1" fill="hold">
                                          <p:stCondLst>
                                            <p:cond delay="0"/>
                                          </p:stCondLst>
                                        </p:cTn>
                                        <p:tgtEl>
                                          <p:spTgt spid="69"/>
                                        </p:tgtEl>
                                        <p:attrNameLst>
                                          <p:attrName>style.visibility</p:attrName>
                                        </p:attrNameLst>
                                      </p:cBhvr>
                                      <p:to>
                                        <p:strVal val="visible"/>
                                      </p:to>
                                    </p:set>
                                    <p:animEffect filter="fade" transition="in">
                                      <p:cBhvr additive="repl">
                                        <p:cTn id="40" dur="500"/>
                                        <p:tgtEl>
                                          <p:spTgt spid="69"/>
                                        </p:tgtEl>
                                      </p:cBhvr>
                                    </p:animEffect>
                                  </p:childTnLst>
                                </p:cTn>
                              </p:par>
                              <p:par>
                                <p:cTn id="41" nodeType="withEffect" fill="hold" presetClass="entr" presetID="10">
                                  <p:stCondLst>
                                    <p:cond delay="0"/>
                                  </p:stCondLst>
                                  <p:childTnLst>
                                    <p:set>
                                      <p:cBhvr>
                                        <p:cTn id="42" dur="1" fill="hold">
                                          <p:stCondLst>
                                            <p:cond delay="0"/>
                                          </p:stCondLst>
                                        </p:cTn>
                                        <p:tgtEl>
                                          <p:spTgt spid="70"/>
                                        </p:tgtEl>
                                        <p:attrNameLst>
                                          <p:attrName>style.visibility</p:attrName>
                                        </p:attrNameLst>
                                      </p:cBhvr>
                                      <p:to>
                                        <p:strVal val="visible"/>
                                      </p:to>
                                    </p:set>
                                    <p:animEffect filter="fade" transition="in">
                                      <p:cBhvr additive="repl">
                                        <p:cTn id="43" dur="500"/>
                                        <p:tgtEl>
                                          <p:spTgt spid="70"/>
                                        </p:tgtEl>
                                      </p:cBhvr>
                                    </p:animEffect>
                                  </p:childTnLst>
                                </p:cTn>
                              </p:par>
                              <p:par>
                                <p:cTn id="44" nodeType="withEffect" fill="hold" presetClass="entr" presetID="10">
                                  <p:stCondLst>
                                    <p:cond delay="0"/>
                                  </p:stCondLst>
                                  <p:childTnLst>
                                    <p:set>
                                      <p:cBhvr>
                                        <p:cTn id="45" dur="1" fill="hold">
                                          <p:stCondLst>
                                            <p:cond delay="0"/>
                                          </p:stCondLst>
                                        </p:cTn>
                                        <p:tgtEl>
                                          <p:spTgt spid="71"/>
                                        </p:tgtEl>
                                        <p:attrNameLst>
                                          <p:attrName>style.visibility</p:attrName>
                                        </p:attrNameLst>
                                      </p:cBhvr>
                                      <p:to>
                                        <p:strVal val="visible"/>
                                      </p:to>
                                    </p:set>
                                    <p:animEffect filter="fade" transition="in">
                                      <p:cBhvr additive="repl">
                                        <p:cTn id="46" dur="500"/>
                                        <p:tgtEl>
                                          <p:spTgt spid="71"/>
                                        </p:tgtEl>
                                      </p:cBhvr>
                                    </p:animEffect>
                                  </p:childTnLst>
                                </p:cTn>
                              </p:par>
                              <p:par>
                                <p:cTn id="47" nodeType="withEffect" fill="hold" presetClass="entr" presetID="10">
                                  <p:stCondLst>
                                    <p:cond delay="0"/>
                                  </p:stCondLst>
                                  <p:childTnLst>
                                    <p:set>
                                      <p:cBhvr>
                                        <p:cTn id="48" dur="1" fill="hold">
                                          <p:stCondLst>
                                            <p:cond delay="0"/>
                                          </p:stCondLst>
                                        </p:cTn>
                                        <p:tgtEl>
                                          <p:spTgt spid="72"/>
                                        </p:tgtEl>
                                        <p:attrNameLst>
                                          <p:attrName>style.visibility</p:attrName>
                                        </p:attrNameLst>
                                      </p:cBhvr>
                                      <p:to>
                                        <p:strVal val="visible"/>
                                      </p:to>
                                    </p:set>
                                    <p:animEffect filter="fade" transition="in">
                                      <p:cBhvr additive="repl">
                                        <p:cTn id="49" dur="500"/>
                                        <p:tgtEl>
                                          <p:spTgt spid="72"/>
                                        </p:tgtEl>
                                      </p:cBhvr>
                                    </p:animEffect>
                                  </p:childTnLst>
                                </p:cTn>
                              </p:par>
                              <p:par>
                                <p:cTn id="50" nodeType="withEffect" fill="hold" presetClass="entr" presetID="10">
                                  <p:stCondLst>
                                    <p:cond delay="0"/>
                                  </p:stCondLst>
                                  <p:childTnLst>
                                    <p:set>
                                      <p:cBhvr>
                                        <p:cTn id="51" dur="1" fill="hold">
                                          <p:stCondLst>
                                            <p:cond delay="0"/>
                                          </p:stCondLst>
                                        </p:cTn>
                                        <p:tgtEl>
                                          <p:spTgt spid="74"/>
                                        </p:tgtEl>
                                        <p:attrNameLst>
                                          <p:attrName>style.visibility</p:attrName>
                                        </p:attrNameLst>
                                      </p:cBhvr>
                                      <p:to>
                                        <p:strVal val="visible"/>
                                      </p:to>
                                    </p:set>
                                    <p:animEffect filter="fade" transition="in">
                                      <p:cBhvr additive="repl">
                                        <p:cTn id="52" dur="500"/>
                                        <p:tgtEl>
                                          <p:spTgt spid="74"/>
                                        </p:tgtEl>
                                      </p:cBhvr>
                                    </p:animEffect>
                                  </p:childTnLst>
                                </p:cTn>
                              </p:par>
                              <p:par>
                                <p:cTn id="53" nodeType="withEffect" fill="hold" presetClass="entr" presetID="10">
                                  <p:stCondLst>
                                    <p:cond delay="0"/>
                                  </p:stCondLst>
                                  <p:childTnLst>
                                    <p:set>
                                      <p:cBhvr>
                                        <p:cTn id="54" dur="1" fill="hold">
                                          <p:stCondLst>
                                            <p:cond delay="0"/>
                                          </p:stCondLst>
                                        </p:cTn>
                                        <p:tgtEl>
                                          <p:spTgt spid="75"/>
                                        </p:tgtEl>
                                        <p:attrNameLst>
                                          <p:attrName>style.visibility</p:attrName>
                                        </p:attrNameLst>
                                      </p:cBhvr>
                                      <p:to>
                                        <p:strVal val="visible"/>
                                      </p:to>
                                    </p:set>
                                    <p:animEffect filter="fade" transition="in">
                                      <p:cBhvr additive="repl">
                                        <p:cTn id="55" dur="500"/>
                                        <p:tgtEl>
                                          <p:spTgt spid="75"/>
                                        </p:tgtEl>
                                      </p:cBhvr>
                                    </p:animEffect>
                                  </p:childTnLst>
                                </p:cTn>
                              </p:par>
                              <p:par>
                                <p:cTn id="56" nodeType="withEffect" fill="hold" presetClass="entr" presetID="10">
                                  <p:stCondLst>
                                    <p:cond delay="0"/>
                                  </p:stCondLst>
                                  <p:childTnLst>
                                    <p:set>
                                      <p:cBhvr>
                                        <p:cTn id="57" dur="1" fill="hold">
                                          <p:stCondLst>
                                            <p:cond delay="0"/>
                                          </p:stCondLst>
                                        </p:cTn>
                                        <p:tgtEl>
                                          <p:spTgt spid="76"/>
                                        </p:tgtEl>
                                        <p:attrNameLst>
                                          <p:attrName>style.visibility</p:attrName>
                                        </p:attrNameLst>
                                      </p:cBhvr>
                                      <p:to>
                                        <p:strVal val="visible"/>
                                      </p:to>
                                    </p:set>
                                    <p:animEffect filter="fade" transition="in">
                                      <p:cBhvr additive="repl">
                                        <p:cTn id="58" dur="500"/>
                                        <p:tgtEl>
                                          <p:spTgt spid="76"/>
                                        </p:tgtEl>
                                      </p:cBhvr>
                                    </p:animEffect>
                                  </p:childTnLst>
                                </p:cTn>
                              </p:par>
                              <p:par>
                                <p:cTn id="59" nodeType="withEffect" fill="hold" presetClass="entr" presetID="10">
                                  <p:stCondLst>
                                    <p:cond delay="0"/>
                                  </p:stCondLst>
                                  <p:childTnLst>
                                    <p:set>
                                      <p:cBhvr>
                                        <p:cTn id="60" dur="1" fill="hold">
                                          <p:stCondLst>
                                            <p:cond delay="0"/>
                                          </p:stCondLst>
                                        </p:cTn>
                                        <p:tgtEl>
                                          <p:spTgt spid="77"/>
                                        </p:tgtEl>
                                        <p:attrNameLst>
                                          <p:attrName>style.visibility</p:attrName>
                                        </p:attrNameLst>
                                      </p:cBhvr>
                                      <p:to>
                                        <p:strVal val="visible"/>
                                      </p:to>
                                    </p:set>
                                    <p:animEffect filter="fade" transition="in">
                                      <p:cBhvr additive="repl">
                                        <p:cTn id="61" dur="500"/>
                                        <p:tgtEl>
                                          <p:spTgt spid="77"/>
                                        </p:tgtEl>
                                      </p:cBhvr>
                                    </p:animEffect>
                                  </p:childTnLst>
                                </p:cTn>
                              </p:par>
                              <p:par>
                                <p:cTn id="62" nodeType="withEffect" fill="hold" presetClass="entr" presetID="10">
                                  <p:stCondLst>
                                    <p:cond delay="0"/>
                                  </p:stCondLst>
                                  <p:childTnLst>
                                    <p:set>
                                      <p:cBhvr>
                                        <p:cTn id="63" dur="1" fill="hold">
                                          <p:stCondLst>
                                            <p:cond delay="0"/>
                                          </p:stCondLst>
                                        </p:cTn>
                                        <p:tgtEl>
                                          <p:spTgt spid="78"/>
                                        </p:tgtEl>
                                        <p:attrNameLst>
                                          <p:attrName>style.visibility</p:attrName>
                                        </p:attrNameLst>
                                      </p:cBhvr>
                                      <p:to>
                                        <p:strVal val="visible"/>
                                      </p:to>
                                    </p:set>
                                    <p:animEffect filter="fade" transition="in">
                                      <p:cBhvr additive="repl">
                                        <p:cTn id="64" dur="500"/>
                                        <p:tgtEl>
                                          <p:spTgt spid="78"/>
                                        </p:tgtEl>
                                      </p:cBhvr>
                                    </p:animEffect>
                                  </p:childTnLst>
                                </p:cTn>
                              </p:par>
                              <p:par>
                                <p:cTn id="65" nodeType="withEffect" fill="hold" presetClass="entr" presetID="10">
                                  <p:stCondLst>
                                    <p:cond delay="0"/>
                                  </p:stCondLst>
                                  <p:childTnLst>
                                    <p:set>
                                      <p:cBhvr>
                                        <p:cTn id="66" dur="1" fill="hold">
                                          <p:stCondLst>
                                            <p:cond delay="0"/>
                                          </p:stCondLst>
                                        </p:cTn>
                                        <p:tgtEl>
                                          <p:spTgt spid="79"/>
                                        </p:tgtEl>
                                        <p:attrNameLst>
                                          <p:attrName>style.visibility</p:attrName>
                                        </p:attrNameLst>
                                      </p:cBhvr>
                                      <p:to>
                                        <p:strVal val="visible"/>
                                      </p:to>
                                    </p:set>
                                    <p:animEffect filter="fade" transition="in">
                                      <p:cBhvr additive="repl">
                                        <p:cTn id="67" dur="500"/>
                                        <p:tgtEl>
                                          <p:spTgt spid="79"/>
                                        </p:tgtEl>
                                      </p:cBhvr>
                                    </p:animEffect>
                                  </p:childTnLst>
                                </p:cTn>
                              </p:par>
                              <p:par>
                                <p:cTn id="68" nodeType="withEffect" fill="hold" presetClass="entr" presetID="10">
                                  <p:stCondLst>
                                    <p:cond delay="0"/>
                                  </p:stCondLst>
                                  <p:childTnLst>
                                    <p:set>
                                      <p:cBhvr>
                                        <p:cTn id="69" dur="1" fill="hold">
                                          <p:stCondLst>
                                            <p:cond delay="0"/>
                                          </p:stCondLst>
                                        </p:cTn>
                                        <p:tgtEl>
                                          <p:spTgt spid="80"/>
                                        </p:tgtEl>
                                        <p:attrNameLst>
                                          <p:attrName>style.visibility</p:attrName>
                                        </p:attrNameLst>
                                      </p:cBhvr>
                                      <p:to>
                                        <p:strVal val="visible"/>
                                      </p:to>
                                    </p:set>
                                    <p:animEffect filter="fade" transition="in">
                                      <p:cBhvr additive="repl">
                                        <p:cTn id="70" dur="500"/>
                                        <p:tgtEl>
                                          <p:spTgt spid="80"/>
                                        </p:tgtEl>
                                      </p:cBhvr>
                                    </p:animEffect>
                                  </p:childTnLst>
                                </p:cTn>
                              </p:par>
                              <p:par>
                                <p:cTn id="71" nodeType="withEffect" fill="hold" presetClass="entr" presetID="10">
                                  <p:stCondLst>
                                    <p:cond delay="0"/>
                                  </p:stCondLst>
                                  <p:childTnLst>
                                    <p:set>
                                      <p:cBhvr>
                                        <p:cTn id="72" dur="1" fill="hold">
                                          <p:stCondLst>
                                            <p:cond delay="0"/>
                                          </p:stCondLst>
                                        </p:cTn>
                                        <p:tgtEl>
                                          <p:spTgt spid="81"/>
                                        </p:tgtEl>
                                        <p:attrNameLst>
                                          <p:attrName>style.visibility</p:attrName>
                                        </p:attrNameLst>
                                      </p:cBhvr>
                                      <p:to>
                                        <p:strVal val="visible"/>
                                      </p:to>
                                    </p:set>
                                    <p:animEffect filter="fade" transition="in">
                                      <p:cBhvr additive="repl">
                                        <p:cTn id="73" dur="500"/>
                                        <p:tgtEl>
                                          <p:spTgt spid="81"/>
                                        </p:tgtEl>
                                      </p:cBhvr>
                                    </p:animEffect>
                                  </p:childTnLst>
                                </p:cTn>
                              </p:par>
                              <p:par>
                                <p:cTn id="74" nodeType="withEffect" fill="hold" presetClass="entr" presetID="10">
                                  <p:stCondLst>
                                    <p:cond delay="0"/>
                                  </p:stCondLst>
                                  <p:childTnLst>
                                    <p:set>
                                      <p:cBhvr>
                                        <p:cTn id="75" dur="1" fill="hold">
                                          <p:stCondLst>
                                            <p:cond delay="0"/>
                                          </p:stCondLst>
                                        </p:cTn>
                                        <p:tgtEl>
                                          <p:spTgt spid="82"/>
                                        </p:tgtEl>
                                        <p:attrNameLst>
                                          <p:attrName>style.visibility</p:attrName>
                                        </p:attrNameLst>
                                      </p:cBhvr>
                                      <p:to>
                                        <p:strVal val="visible"/>
                                      </p:to>
                                    </p:set>
                                    <p:animEffect filter="fade" transition="in">
                                      <p:cBhvr additive="repl">
                                        <p:cTn id="76" dur="5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直接连接符 8"/>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sp>
        <p:nvSpPr>
          <p:cNvPr id="368" name="文本框 28"/>
          <p:cNvSpPr/>
          <p:nvPr/>
        </p:nvSpPr>
        <p:spPr>
          <a:xfrm>
            <a:off x="4051440" y="341280"/>
            <a:ext cx="40809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000" spc="-1" strike="noStrike">
                <a:solidFill>
                  <a:srgbClr val="000000"/>
                </a:solidFill>
                <a:latin typeface="Times New Roman"/>
                <a:ea typeface="DejaVu Sans"/>
              </a:rPr>
              <a:t>Chengxi Yao|</a:t>
            </a:r>
            <a:r>
              <a:rPr b="0" lang="en-US" sz="2000" spc="-1" strike="noStrike">
                <a:solidFill>
                  <a:srgbClr val="000000"/>
                </a:solidFill>
                <a:latin typeface="Times New Roman"/>
                <a:ea typeface="DejaVu Sans"/>
              </a:rPr>
              <a:t> 2</a:t>
            </a:r>
            <a:r>
              <a:rPr b="0" lang="en-US" sz="2000" spc="-1" strike="noStrike" baseline="30000">
                <a:solidFill>
                  <a:srgbClr val="000000"/>
                </a:solidFill>
                <a:latin typeface="Times New Roman"/>
                <a:ea typeface="DejaVu Sans"/>
              </a:rPr>
              <a:t>nd</a:t>
            </a:r>
            <a:r>
              <a:rPr b="0" lang="en-US" sz="2000" spc="-1" strike="noStrike">
                <a:solidFill>
                  <a:srgbClr val="000000"/>
                </a:solidFill>
                <a:latin typeface="Times New Roman"/>
                <a:ea typeface="DejaVu Sans"/>
              </a:rPr>
              <a:t> Semester –Ph.D</a:t>
            </a:r>
            <a:endParaRPr b="0" lang="en-US" sz="2000" spc="-1" strike="noStrike">
              <a:latin typeface="Arial"/>
            </a:endParaRPr>
          </a:p>
        </p:txBody>
      </p:sp>
      <p:sp>
        <p:nvSpPr>
          <p:cNvPr id="369" name="矩形 11"/>
          <p:cNvSpPr/>
          <p:nvPr/>
        </p:nvSpPr>
        <p:spPr>
          <a:xfrm>
            <a:off x="523800" y="2999880"/>
            <a:ext cx="578520" cy="578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70" name="矩形 28"/>
          <p:cNvSpPr/>
          <p:nvPr/>
        </p:nvSpPr>
        <p:spPr>
          <a:xfrm>
            <a:off x="1309320" y="2908440"/>
            <a:ext cx="9386280" cy="759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4400" spc="-1" strike="noStrike" cap="all">
                <a:solidFill>
                  <a:srgbClr val="003366"/>
                </a:solidFill>
                <a:latin typeface="Calibri"/>
                <a:ea typeface="DejaVu Sans"/>
              </a:rPr>
              <a:t>Thank you for your attention</a:t>
            </a:r>
            <a:endParaRPr b="0" lang="en-US" sz="4400" spc="-1" strike="noStrike">
              <a:latin typeface="Arial"/>
            </a:endParaRPr>
          </a:p>
        </p:txBody>
      </p:sp>
      <p:pic>
        <p:nvPicPr>
          <p:cNvPr id="371" name="图片 10" descr=""/>
          <p:cNvPicPr/>
          <p:nvPr/>
        </p:nvPicPr>
        <p:blipFill>
          <a:blip r:embed="rId1"/>
          <a:srcRect l="0" t="0" r="52449" b="0"/>
          <a:stretch/>
        </p:blipFill>
        <p:spPr>
          <a:xfrm>
            <a:off x="9263520" y="0"/>
            <a:ext cx="2103480" cy="674280"/>
          </a:xfrm>
          <a:prstGeom prst="rect">
            <a:avLst/>
          </a:prstGeom>
          <a:ln w="0">
            <a:noFill/>
          </a:ln>
        </p:spPr>
      </p:pic>
      <p:sp>
        <p:nvSpPr>
          <p:cNvPr id="372" name="文本框 29"/>
          <p:cNvSpPr/>
          <p:nvPr/>
        </p:nvSpPr>
        <p:spPr>
          <a:xfrm>
            <a:off x="2161800" y="4033440"/>
            <a:ext cx="7673760" cy="1528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gn="ctr">
              <a:lnSpc>
                <a:spcPct val="100000"/>
              </a:lnSpc>
              <a:buNone/>
            </a:pPr>
            <a:r>
              <a:rPr b="0" lang="en-US" sz="1050" spc="-1" strike="noStrike">
                <a:solidFill>
                  <a:srgbClr val="000000"/>
                </a:solidFill>
                <a:latin typeface="Calibri"/>
                <a:ea typeface="DejaVu Sans"/>
              </a:rPr>
              <a:t>★</a:t>
            </a:r>
            <a:endParaRPr b="0" lang="en-US" sz="1050" spc="-1" strike="noStrike">
              <a:latin typeface="Arial"/>
            </a:endParaRPr>
          </a:p>
          <a:p>
            <a:pPr>
              <a:lnSpc>
                <a:spcPct val="100000"/>
              </a:lnSpc>
              <a:buNone/>
            </a:pPr>
            <a:endParaRPr b="0" lang="en-US" sz="1050" spc="-1" strike="noStrike">
              <a:latin typeface="Arial"/>
            </a:endParaRPr>
          </a:p>
        </p:txBody>
      </p:sp>
    </p:spTree>
  </p:cSld>
  <mc:AlternateContent>
    <mc:Choice Requires="p14">
      <p:transition spd="slow" advTm="6000" p14:dur="2000"/>
    </mc:Choice>
    <mc:Fallback>
      <p:transition spd="slow" advTm="6000"/>
    </mc:Fallback>
  </mc:AlternateContent>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withEffect" fill="hold" presetClass="entr" presetID="10">
                                  <p:stCondLst>
                                    <p:cond delay="0"/>
                                  </p:stCondLst>
                                  <p:childTnLst>
                                    <p:set>
                                      <p:cBhvr>
                                        <p:cTn id="82" dur="1" fill="hold">
                                          <p:stCondLst>
                                            <p:cond delay="0"/>
                                          </p:stCondLst>
                                        </p:cTn>
                                        <p:tgtEl>
                                          <p:spTgt spid="369"/>
                                        </p:tgtEl>
                                        <p:attrNameLst>
                                          <p:attrName>style.visibility</p:attrName>
                                        </p:attrNameLst>
                                      </p:cBhvr>
                                      <p:to>
                                        <p:strVal val="visible"/>
                                      </p:to>
                                    </p:set>
                                    <p:animEffect filter="fade" transition="in">
                                      <p:cBhvr additive="repl">
                                        <p:cTn id="83" dur="750"/>
                                        <p:tgtEl>
                                          <p:spTgt spid="369"/>
                                        </p:tgtEl>
                                      </p:cBhvr>
                                    </p:animEffect>
                                  </p:childTnLst>
                                </p:cTn>
                              </p:par>
                              <p:par>
                                <p:cTn id="84" nodeType="withEffect" fill="hold" presetClass="path" presetID="63">
                                  <p:stCondLst>
                                    <p:cond delay="0"/>
                                  </p:stCondLst>
                                  <p:childTnLst>
                                    <p:animMotion origin="layout" path="M -0.01563 -2.59259E-006 L 0.1108 -2.59259E-006 E">
                                      <p:cBhvr>
                                        <p:cTn id="85" dur="750" fill="hold"/>
                                        <p:tgtEl>
                                          <p:spTgt spid="369"/>
                                        </p:tgtEl>
                                        <p:attrNameLst>
                                          <p:attrName>ppt_x</p:attrName>
                                          <p:attrName>ppt_y</p:attrName>
                                        </p:attrNameLst>
                                      </p:cBhvr>
                                    </p:animMotion>
                                  </p:childTnLst>
                                </p:cTn>
                              </p:par>
                              <p:par>
                                <p:cTn id="86" nodeType="withEffect" fill="hold" presetClass="path" presetID="35">
                                  <p:stCondLst>
                                    <p:cond delay="750"/>
                                  </p:stCondLst>
                                  <p:childTnLst>
                                    <p:animMotion origin="layout" path="M -0.01563 -2.59259E-006 L 2.70833E-006 -2.59259E-006 E">
                                      <p:cBhvr>
                                        <p:cTn id="87" dur="750" fill="hold"/>
                                        <p:tgtEl>
                                          <p:spTgt spid="36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sp>
        <p:nvSpPr>
          <p:cNvPr id="374" name="文本框 13"/>
          <p:cNvSpPr/>
          <p:nvPr/>
        </p:nvSpPr>
        <p:spPr>
          <a:xfrm>
            <a:off x="4051440" y="341280"/>
            <a:ext cx="40809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000" spc="-1" strike="noStrike">
                <a:solidFill>
                  <a:srgbClr val="000000"/>
                </a:solidFill>
                <a:latin typeface="Times New Roman"/>
                <a:ea typeface="DejaVu Sans"/>
              </a:rPr>
              <a:t>Chengxi Yao|</a:t>
            </a:r>
            <a:r>
              <a:rPr b="0" lang="en-US" sz="2000" spc="-1" strike="noStrike">
                <a:solidFill>
                  <a:srgbClr val="000000"/>
                </a:solidFill>
                <a:latin typeface="Times New Roman"/>
                <a:ea typeface="DejaVu Sans"/>
              </a:rPr>
              <a:t> 2</a:t>
            </a:r>
            <a:r>
              <a:rPr b="0" lang="en-US" sz="2000" spc="-1" strike="noStrike" baseline="30000">
                <a:solidFill>
                  <a:srgbClr val="000000"/>
                </a:solidFill>
                <a:latin typeface="Times New Roman"/>
                <a:ea typeface="DejaVu Sans"/>
              </a:rPr>
              <a:t>nd</a:t>
            </a:r>
            <a:r>
              <a:rPr b="0" lang="en-US" sz="2000" spc="-1" strike="noStrike">
                <a:solidFill>
                  <a:srgbClr val="000000"/>
                </a:solidFill>
                <a:latin typeface="Times New Roman"/>
                <a:ea typeface="DejaVu Sans"/>
              </a:rPr>
              <a:t> Semester –Ph.D</a:t>
            </a:r>
            <a:endParaRPr b="0" lang="en-US" sz="2000" spc="-1" strike="noStrike">
              <a:latin typeface="Arial"/>
            </a:endParaRPr>
          </a:p>
        </p:txBody>
      </p:sp>
      <p:pic>
        <p:nvPicPr>
          <p:cNvPr id="375" name="图片 6" descr=""/>
          <p:cNvPicPr/>
          <p:nvPr/>
        </p:nvPicPr>
        <p:blipFill>
          <a:blip r:embed="rId1"/>
          <a:srcRect l="0" t="0" r="52449" b="0"/>
          <a:stretch/>
        </p:blipFill>
        <p:spPr>
          <a:xfrm>
            <a:off x="9263520" y="0"/>
            <a:ext cx="2103480" cy="674280"/>
          </a:xfrm>
          <a:prstGeom prst="rect">
            <a:avLst/>
          </a:prstGeom>
          <a:ln w="0">
            <a:noFill/>
          </a:ln>
        </p:spPr>
      </p:pic>
      <p:graphicFrame>
        <p:nvGraphicFramePr>
          <p:cNvPr id="376" name="表格 4"/>
          <p:cNvGraphicFramePr/>
          <p:nvPr/>
        </p:nvGraphicFramePr>
        <p:xfrm>
          <a:off x="744480" y="941760"/>
          <a:ext cx="10939680" cy="5139360"/>
        </p:xfrm>
        <a:graphic>
          <a:graphicData uri="http://schemas.openxmlformats.org/drawingml/2006/table">
            <a:tbl>
              <a:tblPr/>
              <a:tblGrid>
                <a:gridCol w="2734200"/>
                <a:gridCol w="4007160"/>
                <a:gridCol w="4198680"/>
              </a:tblGrid>
              <a:tr h="366120">
                <a:tc>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c000"/>
                    </a:solidFill>
                  </a:tcPr>
                </a:tc>
                <a:tc>
                  <a:txBody>
                    <a:bodyPr anchor="t">
                      <a:noAutofit/>
                    </a:bodyPr>
                    <a:p>
                      <a:pPr algn="ctr">
                        <a:lnSpc>
                          <a:spcPct val="100000"/>
                        </a:lnSpc>
                        <a:buNone/>
                      </a:pPr>
                      <a:r>
                        <a:rPr b="1" lang="en-US" sz="1800" spc="-1" strike="noStrike">
                          <a:solidFill>
                            <a:srgbClr val="ffffff"/>
                          </a:solidFill>
                          <a:latin typeface="Calibri"/>
                        </a:rPr>
                        <a:t>Results</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c000"/>
                    </a:solidFill>
                  </a:tcPr>
                </a:tc>
                <a:tc>
                  <a:txBody>
                    <a:bodyPr anchor="t">
                      <a:noAutofit/>
                    </a:bodyPr>
                    <a:p>
                      <a:pPr algn="ctr">
                        <a:lnSpc>
                          <a:spcPct val="100000"/>
                        </a:lnSpc>
                        <a:buNone/>
                      </a:pPr>
                      <a:r>
                        <a:rPr b="1" lang="en-US" sz="1800" spc="-1" strike="noStrike">
                          <a:solidFill>
                            <a:srgbClr val="ffffff"/>
                          </a:solidFill>
                          <a:latin typeface="Calibri"/>
                        </a:rPr>
                        <a:t>Plans</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c000"/>
                    </a:solidFill>
                  </a:tcPr>
                </a:tc>
              </a:tr>
              <a:tr h="731160">
                <a:tc>
                  <a:txBody>
                    <a:bodyPr anchor="t">
                      <a:noAutofit/>
                    </a:bodyPr>
                    <a:p>
                      <a:pPr>
                        <a:lnSpc>
                          <a:spcPct val="100000"/>
                        </a:lnSpc>
                        <a:buNone/>
                      </a:pPr>
                      <a:r>
                        <a:rPr b="0" lang="en-US" sz="1400" spc="-1" strike="noStrike">
                          <a:solidFill>
                            <a:srgbClr val="000000"/>
                          </a:solidFill>
                          <a:latin typeface="Calibri"/>
                        </a:rPr>
                        <a:t>SPM reaction process simulation</a:t>
                      </a:r>
                      <a:endParaRPr b="0" lang="en-US" sz="1400" spc="-1" strike="noStrike">
                        <a:latin typeface="Arial"/>
                      </a:endParaRPr>
                    </a:p>
                    <a:p>
                      <a:pPr>
                        <a:lnSpc>
                          <a:spcPct val="100000"/>
                        </a:lnSpc>
                        <a:buNone/>
                      </a:pPr>
                      <a:r>
                        <a:rPr b="0" lang="en-US" sz="1400" spc="-1" strike="noStrike">
                          <a:solidFill>
                            <a:srgbClr val="000000"/>
                          </a:solidFill>
                          <a:latin typeface="Calibri"/>
                        </a:rPr>
                        <a:t>(with KH)</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pPr>
                      <a:r>
                        <a:rPr b="0" lang="en-US" sz="1400" spc="-1" strike="noStrike">
                          <a:solidFill>
                            <a:srgbClr val="000000"/>
                          </a:solidFill>
                          <a:latin typeface="Calibri"/>
                        </a:rPr>
                        <a:t>-abstract for conference</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pPr>
                      <a:r>
                        <a:rPr b="0" lang="en-US" sz="1400" spc="-1" strike="noStrike">
                          <a:solidFill>
                            <a:srgbClr val="000000"/>
                          </a:solidFill>
                          <a:latin typeface="Calibri"/>
                        </a:rPr>
                        <a:t>-experiment</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r>
              <a:tr h="628200">
                <a:tc>
                  <a:txBody>
                    <a:bodyPr anchor="t">
                      <a:noAutofit/>
                    </a:bodyPr>
                    <a:p>
                      <a:pPr>
                        <a:lnSpc>
                          <a:spcPct val="100000"/>
                        </a:lnSpc>
                        <a:buNone/>
                        <a:tabLst>
                          <a:tab algn="l" pos="0"/>
                        </a:tabLst>
                      </a:pPr>
                      <a:r>
                        <a:rPr b="0" lang="en-US" sz="1400" spc="-1" strike="noStrike">
                          <a:solidFill>
                            <a:srgbClr val="000000"/>
                          </a:solidFill>
                          <a:latin typeface="Calibri"/>
                        </a:rPr>
                        <a:t>Tangential Flow Filtration Research</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(with SH, JW) </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c>
                  <a:txBody>
                    <a:bodyPr anchor="t">
                      <a:noAutofit/>
                    </a:bodyPr>
                    <a:p>
                      <a:pPr>
                        <a:lnSpc>
                          <a:spcPct val="100000"/>
                        </a:lnSpc>
                        <a:buNone/>
                      </a:pPr>
                      <a:r>
                        <a:rPr b="0" lang="en-US" sz="1400" spc="-1" strike="noStrike">
                          <a:solidFill>
                            <a:srgbClr val="000000"/>
                          </a:solidFill>
                          <a:latin typeface="Calibri"/>
                        </a:rPr>
                        <a:t>-</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c>
                  <a:txBody>
                    <a:bodyPr anchor="t">
                      <a:noAutofit/>
                    </a:bodyPr>
                    <a:p>
                      <a:pPr>
                        <a:lnSpc>
                          <a:spcPct val="100000"/>
                        </a:lnSpc>
                        <a:buNone/>
                      </a:pPr>
                      <a:r>
                        <a:rPr b="0" lang="en-US" sz="1400" spc="-1" strike="noStrike">
                          <a:solidFill>
                            <a:srgbClr val="000000"/>
                          </a:solidFill>
                          <a:latin typeface="Calibri"/>
                        </a:rPr>
                        <a:t>-</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r>
              <a:tr h="618840">
                <a:tc>
                  <a:txBody>
                    <a:bodyPr anchor="t">
                      <a:noAutofit/>
                    </a:bodyPr>
                    <a:p>
                      <a:pPr>
                        <a:lnSpc>
                          <a:spcPct val="100000"/>
                        </a:lnSpc>
                        <a:buNone/>
                      </a:pPr>
                      <a:r>
                        <a:rPr b="0" lang="fr-FR" sz="1400" spc="-1" strike="noStrike">
                          <a:solidFill>
                            <a:srgbClr val="000000"/>
                          </a:solidFill>
                          <a:latin typeface="Calibri"/>
                        </a:rPr>
                        <a:t>-Particle aggregation simulation</a:t>
                      </a:r>
                      <a:endParaRPr b="0" lang="en-US" sz="1400" spc="-1" strike="noStrike">
                        <a:latin typeface="Arial"/>
                      </a:endParaRPr>
                    </a:p>
                    <a:p>
                      <a:pPr>
                        <a:lnSpc>
                          <a:spcPct val="100000"/>
                        </a:lnSpc>
                        <a:buNone/>
                      </a:pPr>
                      <a:r>
                        <a:rPr b="0" lang="fr-FR" sz="1400" spc="-1" strike="noStrike">
                          <a:solidFill>
                            <a:srgbClr val="000000"/>
                          </a:solidFill>
                          <a:latin typeface="Calibri"/>
                        </a:rPr>
                        <a:t>(SH,WK) </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pPr>
                      <a:r>
                        <a:rPr b="0" lang="en-US" sz="1400" spc="-1" strike="noStrike">
                          <a:solidFill>
                            <a:srgbClr val="000000"/>
                          </a:solidFill>
                          <a:latin typeface="Calibri"/>
                        </a:rPr>
                        <a:t>-     UDF for lorentz Force</a:t>
                      </a:r>
                      <a:endParaRPr b="0" lang="en-US" sz="1400" spc="-1" strike="noStrike">
                        <a:latin typeface="Arial"/>
                      </a:endParaRPr>
                    </a:p>
                    <a:p>
                      <a:pPr>
                        <a:lnSpc>
                          <a:spcPct val="100000"/>
                        </a:lnSpc>
                        <a:buNone/>
                      </a:pPr>
                      <a:r>
                        <a:rPr b="0" lang="en-US" sz="1400" spc="-1" strike="noStrike">
                          <a:solidFill>
                            <a:srgbClr val="000000"/>
                          </a:solidFill>
                          <a:latin typeface="Calibri"/>
                        </a:rPr>
                        <a:t>(with bug for syntax, pointer)</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pPr>
                      <a:r>
                        <a:rPr b="0" lang="en-US" sz="1400" spc="-1" strike="noStrike">
                          <a:solidFill>
                            <a:srgbClr val="000000"/>
                          </a:solidFill>
                          <a:latin typeface="Calibri"/>
                          <a:ea typeface="Noto Sans CJK SC"/>
                        </a:rPr>
                        <a:t>- test and debug the coding</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r>
              <a:tr h="2167200">
                <a:tc>
                  <a:txBody>
                    <a:bodyPr anchor="t">
                      <a:noAutofit/>
                    </a:bodyPr>
                    <a:p>
                      <a:pPr>
                        <a:lnSpc>
                          <a:spcPct val="100000"/>
                        </a:lnSpc>
                        <a:buNone/>
                      </a:pPr>
                      <a:endParaRPr b="0" lang="en-US" sz="1400" spc="-1" strike="noStrike">
                        <a:latin typeface="Arial"/>
                      </a:endParaRPr>
                    </a:p>
                    <a:p>
                      <a:pPr>
                        <a:lnSpc>
                          <a:spcPct val="100000"/>
                        </a:lnSpc>
                        <a:buNone/>
                      </a:pPr>
                      <a:r>
                        <a:rPr b="0" lang="en-US" sz="1400" spc="-1" strike="noStrike">
                          <a:solidFill>
                            <a:srgbClr val="000000"/>
                          </a:solidFill>
                          <a:latin typeface="Calibri"/>
                        </a:rPr>
                        <a:t>High performance simulation</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c>
                  <a:txBody>
                    <a:bodyPr anchor="t">
                      <a:noAutofit/>
                    </a:bodyPr>
                    <a:p>
                      <a:pPr>
                        <a:lnSpc>
                          <a:spcPct val="100000"/>
                        </a:lnSpc>
                        <a:buNone/>
                        <a:tabLst>
                          <a:tab algn="l" pos="0"/>
                        </a:tabLst>
                      </a:pPr>
                      <a:r>
                        <a:rPr b="0" lang="en-US" sz="1400" spc="-1" strike="noStrike">
                          <a:solidFill>
                            <a:srgbClr val="000000"/>
                          </a:solidFill>
                          <a:latin typeface="Calibri"/>
                        </a:rPr>
                        <a:t>-first try on OpenFOAM</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-C++ &amp; shell learning</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-Linux OS.</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-diffusive&amp; convective term discretization</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c>
                  <a:txBody>
                    <a:bodyPr anchor="t">
                      <a:noAutofit/>
                    </a:bodyPr>
                    <a:p>
                      <a:pPr>
                        <a:lnSpc>
                          <a:spcPct val="100000"/>
                        </a:lnSpc>
                        <a:buNone/>
                        <a:tabLst>
                          <a:tab algn="l" pos="0"/>
                        </a:tabLst>
                      </a:pPr>
                      <a:r>
                        <a:rPr b="1" lang="en-US" sz="1400" spc="-1" strike="noStrike">
                          <a:solidFill>
                            <a:srgbClr val="000000"/>
                          </a:solidFill>
                          <a:latin typeface="Calibri"/>
                        </a:rPr>
                        <a:t>Long term learning</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-Open Foam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-mesh design&amp; evaluation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-Machine learning algorithm</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-C++ &amp; shell </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-parallel computing with OpenFOAM(nextstage)</a:t>
                      </a:r>
                      <a:endParaRPr b="0" lang="en-US" sz="1400" spc="-1" strike="noStrike">
                        <a:latin typeface="Arial"/>
                      </a:endParaRPr>
                    </a:p>
                    <a:p>
                      <a:pPr>
                        <a:lnSpc>
                          <a:spcPct val="100000"/>
                        </a:lnSpc>
                        <a:buNone/>
                        <a:tabLst>
                          <a:tab algn="l" pos="0"/>
                        </a:tabLst>
                      </a:pPr>
                      <a:r>
                        <a:rPr b="0" lang="en-US" sz="1400" spc="-1" strike="noStrike">
                          <a:solidFill>
                            <a:srgbClr val="000000"/>
                          </a:solidFill>
                          <a:latin typeface="Calibri"/>
                        </a:rPr>
                        <a:t>-reference(paper of Jasak&amp; FVM )</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f4e7"/>
                    </a:solidFill>
                  </a:tcPr>
                </a:tc>
              </a:tr>
              <a:tr h="628200">
                <a:tc>
                  <a:txBody>
                    <a:bodyPr anchor="t">
                      <a:noAutofit/>
                    </a:bodyPr>
                    <a:p>
                      <a:pPr>
                        <a:lnSpc>
                          <a:spcPct val="100000"/>
                        </a:lnSpc>
                        <a:buNone/>
                      </a:pPr>
                      <a:r>
                        <a:rPr b="0" lang="en-US" sz="1400" spc="-1" strike="noStrike">
                          <a:solidFill>
                            <a:srgbClr val="000000"/>
                          </a:solidFill>
                          <a:latin typeface="Calibri"/>
                        </a:rPr>
                        <a:t>Others </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pPr>
                      <a:r>
                        <a:rPr b="0" lang="en-US" sz="1400" spc="-1" strike="noStrike">
                          <a:solidFill>
                            <a:srgbClr val="000000"/>
                          </a:solidFill>
                          <a:latin typeface="Calibri"/>
                        </a:rPr>
                        <a:t>- </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c>
                  <a:txBody>
                    <a:bodyPr anchor="t">
                      <a:noAutofit/>
                    </a:bodyPr>
                    <a:p>
                      <a:pPr>
                        <a:lnSpc>
                          <a:spcPct val="100000"/>
                        </a:lnSpc>
                        <a:buNone/>
                        <a:tabLst>
                          <a:tab algn="l" pos="0"/>
                        </a:tabLst>
                      </a:pPr>
                      <a:r>
                        <a:rPr b="0" lang="en-US" sz="1400" spc="-1" strike="noStrike">
                          <a:solidFill>
                            <a:srgbClr val="000000"/>
                          </a:solidFill>
                          <a:latin typeface="Calibri"/>
                        </a:rPr>
                        <a:t> </a:t>
                      </a:r>
                      <a:r>
                        <a:rPr b="0" lang="en-US" sz="1400" spc="-1" strike="noStrike">
                          <a:solidFill>
                            <a:srgbClr val="000000"/>
                          </a:solidFill>
                          <a:latin typeface="Calibri"/>
                        </a:rPr>
                        <a:t>-</a:t>
                      </a:r>
                      <a:endParaRPr b="0" lang="en-US"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e8cc"/>
                    </a:solidFill>
                  </a:tcPr>
                </a:tc>
              </a:tr>
            </a:tbl>
          </a:graphicData>
        </a:graphic>
      </p:graphicFrame>
      <p:sp>
        <p:nvSpPr>
          <p:cNvPr id="377" name="文本框 4"/>
          <p:cNvSpPr/>
          <p:nvPr/>
        </p:nvSpPr>
        <p:spPr>
          <a:xfrm>
            <a:off x="-3600" y="220320"/>
            <a:ext cx="20314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000" spc="-1" strike="noStrike">
                <a:solidFill>
                  <a:srgbClr val="000000"/>
                </a:solidFill>
                <a:latin typeface="Calibri"/>
                <a:ea typeface="DejaVu Sans"/>
              </a:rPr>
              <a:t>Weekly Report</a:t>
            </a:r>
            <a:endParaRPr b="0" lang="en-US" sz="2000" spc="-1" strike="noStrike">
              <a:latin typeface="Arial"/>
            </a:endParaRPr>
          </a:p>
        </p:txBody>
      </p:sp>
    </p:spTree>
  </p:cSld>
  <mc:AlternateContent>
    <mc:Choice Requires="p14">
      <p:transition spd="slow" advTm="0" p14:dur="2000"/>
    </mc:Choice>
    <mc:Fallback>
      <p:transition spd="slow" advTm="0"/>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3/21</a:t>
            </a:r>
            <a:endParaRPr b="0" lang="en-US" sz="1600" spc="-1" strike="noStrike">
              <a:latin typeface="Arial"/>
            </a:endParaRPr>
          </a:p>
        </p:txBody>
      </p:sp>
      <p:sp>
        <p:nvSpPr>
          <p:cNvPr id="84"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85" name="组合 4"/>
          <p:cNvGrpSpPr/>
          <p:nvPr/>
        </p:nvGrpSpPr>
        <p:grpSpPr>
          <a:xfrm>
            <a:off x="0" y="157320"/>
            <a:ext cx="410760" cy="516960"/>
            <a:chOff x="0" y="157320"/>
            <a:chExt cx="410760" cy="516960"/>
          </a:xfrm>
        </p:grpSpPr>
        <p:sp>
          <p:nvSpPr>
            <p:cNvPr id="86"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87"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88" name="矩形 1"/>
          <p:cNvSpPr/>
          <p:nvPr/>
        </p:nvSpPr>
        <p:spPr>
          <a:xfrm>
            <a:off x="345240" y="159120"/>
            <a:ext cx="2112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Introduction</a:t>
            </a:r>
            <a:endParaRPr b="0" lang="en-US" sz="2800" spc="-1" strike="noStrike">
              <a:latin typeface="Arial"/>
            </a:endParaRPr>
          </a:p>
        </p:txBody>
      </p:sp>
      <p:pic>
        <p:nvPicPr>
          <p:cNvPr id="89" name="图片 26" descr=""/>
          <p:cNvPicPr/>
          <p:nvPr/>
        </p:nvPicPr>
        <p:blipFill>
          <a:blip r:embed="rId1"/>
          <a:srcRect l="0" t="0" r="52449" b="0"/>
          <a:stretch/>
        </p:blipFill>
        <p:spPr>
          <a:xfrm>
            <a:off x="9263520" y="0"/>
            <a:ext cx="2103480" cy="674280"/>
          </a:xfrm>
          <a:prstGeom prst="rect">
            <a:avLst/>
          </a:prstGeom>
          <a:ln w="0">
            <a:noFill/>
          </a:ln>
        </p:spPr>
      </p:pic>
      <p:pic>
        <p:nvPicPr>
          <p:cNvPr id="90" name="" descr=""/>
          <p:cNvPicPr/>
          <p:nvPr/>
        </p:nvPicPr>
        <p:blipFill>
          <a:blip r:embed="rId2"/>
          <a:stretch/>
        </p:blipFill>
        <p:spPr>
          <a:xfrm>
            <a:off x="7543800" y="914400"/>
            <a:ext cx="4386960" cy="3192840"/>
          </a:xfrm>
          <a:prstGeom prst="rect">
            <a:avLst/>
          </a:prstGeom>
          <a:ln w="0">
            <a:noFill/>
          </a:ln>
        </p:spPr>
      </p:pic>
      <p:sp>
        <p:nvSpPr>
          <p:cNvPr id="91" name=""/>
          <p:cNvSpPr/>
          <p:nvPr/>
        </p:nvSpPr>
        <p:spPr>
          <a:xfrm>
            <a:off x="0" y="1143000"/>
            <a:ext cx="707904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Chemotherapy is used for the fight against cancer cells and tumors</a:t>
            </a:r>
            <a:endParaRPr b="0" lang="en-US" sz="1800" spc="-1" strike="noStrike">
              <a:latin typeface="Arial"/>
            </a:endParaRPr>
          </a:p>
        </p:txBody>
      </p:sp>
      <p:sp>
        <p:nvSpPr>
          <p:cNvPr id="92" name=""/>
          <p:cNvSpPr/>
          <p:nvPr/>
        </p:nvSpPr>
        <p:spPr>
          <a:xfrm>
            <a:off x="0" y="2743200"/>
            <a:ext cx="726120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Toxic side-effects as the drug attacks both healthy and cancer cells</a:t>
            </a:r>
            <a:endParaRPr b="0" lang="en-US" sz="1800" spc="-1" strike="noStrike">
              <a:latin typeface="Arial"/>
            </a:endParaRPr>
          </a:p>
        </p:txBody>
      </p:sp>
      <p:sp>
        <p:nvSpPr>
          <p:cNvPr id="93" name=""/>
          <p:cNvSpPr/>
          <p:nvPr/>
        </p:nvSpPr>
        <p:spPr>
          <a:xfrm>
            <a:off x="0" y="4114800"/>
            <a:ext cx="7079040" cy="851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Navigation of drug-loaded magnetic particles towards the tumors by using external magnetic fields</a:t>
            </a:r>
            <a:endParaRPr b="0" lang="en-US" sz="1800" spc="-1" strike="noStrike">
              <a:latin typeface="Arial"/>
            </a:endParaRPr>
          </a:p>
        </p:txBody>
      </p:sp>
      <p:sp>
        <p:nvSpPr>
          <p:cNvPr id="94" name=""/>
          <p:cNvSpPr/>
          <p:nvPr/>
        </p:nvSpPr>
        <p:spPr>
          <a:xfrm>
            <a:off x="4114800" y="3429000"/>
            <a:ext cx="273204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c9211e"/>
                </a:solidFill>
                <a:latin typeface="Arial"/>
                <a:ea typeface="DejaVu Sans"/>
              </a:rPr>
              <a:t>to reduce the side-effects</a:t>
            </a:r>
            <a:endParaRPr b="0" lang="en-US" sz="1600" spc="-1" strike="noStrike">
              <a:latin typeface="Arial"/>
            </a:endParaRPr>
          </a:p>
        </p:txBody>
      </p:sp>
      <p:sp>
        <p:nvSpPr>
          <p:cNvPr id="95" name=""/>
          <p:cNvSpPr/>
          <p:nvPr/>
        </p:nvSpPr>
        <p:spPr>
          <a:xfrm>
            <a:off x="2743200" y="3200400"/>
            <a:ext cx="360" cy="685800"/>
          </a:xfrm>
          <a:prstGeom prst="line">
            <a:avLst/>
          </a:prstGeom>
          <a:ln w="38160">
            <a:solidFill>
              <a:srgbClr val="3465a4"/>
            </a:solidFill>
            <a:round/>
            <a:tailEnd len="med" type="triangle" w="med"/>
          </a:ln>
        </p:spPr>
        <p:style>
          <a:lnRef idx="0"/>
          <a:fillRef idx="0"/>
          <a:effectRef idx="0"/>
          <a:fontRef idx="minor"/>
        </p:style>
      </p:sp>
      <p:sp>
        <p:nvSpPr>
          <p:cNvPr id="96" name=""/>
          <p:cNvSpPr/>
          <p:nvPr/>
        </p:nvSpPr>
        <p:spPr>
          <a:xfrm>
            <a:off x="2743200" y="1745640"/>
            <a:ext cx="360" cy="685800"/>
          </a:xfrm>
          <a:prstGeom prst="line">
            <a:avLst/>
          </a:prstGeom>
          <a:ln w="38160">
            <a:solidFill>
              <a:srgbClr val="3465a4"/>
            </a:solidFill>
            <a:round/>
            <a:tailEnd len="med" type="triangle" w="med"/>
          </a:ln>
        </p:spPr>
        <p:style>
          <a:lnRef idx="0"/>
          <a:fillRef idx="0"/>
          <a:effectRef idx="0"/>
          <a:fontRef idx="minor"/>
        </p:style>
      </p:sp>
      <p:sp>
        <p:nvSpPr>
          <p:cNvPr id="97" name=""/>
          <p:cNvSpPr/>
          <p:nvPr/>
        </p:nvSpPr>
        <p:spPr>
          <a:xfrm>
            <a:off x="0" y="6255360"/>
            <a:ext cx="662184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Minimized side-effects&amp; enhanced therapeutic efficiency </a:t>
            </a:r>
            <a:endParaRPr b="0" lang="en-US" sz="1800" spc="-1" strike="noStrike">
              <a:latin typeface="Arial"/>
            </a:endParaRPr>
          </a:p>
        </p:txBody>
      </p:sp>
      <p:sp>
        <p:nvSpPr>
          <p:cNvPr id="98" name=""/>
          <p:cNvSpPr/>
          <p:nvPr/>
        </p:nvSpPr>
        <p:spPr>
          <a:xfrm>
            <a:off x="2743200" y="5257800"/>
            <a:ext cx="360" cy="685800"/>
          </a:xfrm>
          <a:prstGeom prst="line">
            <a:avLst/>
          </a:prstGeom>
          <a:ln w="38160">
            <a:solidFill>
              <a:srgbClr val="ff0000"/>
            </a:solidFill>
            <a:round/>
            <a:tailEnd len="med" type="triangle" w="med"/>
          </a:ln>
        </p:spPr>
        <p:style>
          <a:lnRef idx="0"/>
          <a:fillRef idx="0"/>
          <a:effectRef idx="0"/>
          <a:fontRef idx="minor"/>
        </p:style>
      </p:sp>
      <p:sp>
        <p:nvSpPr>
          <p:cNvPr id="99" name=""/>
          <p:cNvSpPr/>
          <p:nvPr/>
        </p:nvSpPr>
        <p:spPr>
          <a:xfrm>
            <a:off x="6781680" y="5029200"/>
            <a:ext cx="5402880" cy="79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500" spc="-1" strike="noStrike">
                <a:solidFill>
                  <a:srgbClr val="000000"/>
                </a:solidFill>
                <a:latin typeface="Arial"/>
                <a:ea typeface="DejaVu Sans"/>
              </a:rPr>
              <a:t>High gradient magnetic fields is acquired and Magnetic Resonance Imaging (MRI) may be used.</a:t>
            </a:r>
            <a:endParaRPr b="0" lang="en-US" sz="1500" spc="-1" strike="noStrike">
              <a:latin typeface="Arial"/>
            </a:endParaRPr>
          </a:p>
        </p:txBody>
      </p:sp>
      <p:sp>
        <p:nvSpPr>
          <p:cNvPr id="100" name=""/>
          <p:cNvSpPr/>
          <p:nvPr/>
        </p:nvSpPr>
        <p:spPr>
          <a:xfrm>
            <a:off x="0" y="0"/>
            <a:ext cx="360" cy="360"/>
          </a:xfrm>
          <a:prstGeom prst="line">
            <a:avLst/>
          </a:prstGeom>
          <a:ln w="38160">
            <a:solidFill>
              <a:srgbClr val="3465a4"/>
            </a:solidFill>
            <a:round/>
          </a:ln>
        </p:spPr>
        <p:style>
          <a:lnRef idx="0"/>
          <a:fillRef idx="0"/>
          <a:effectRef idx="0"/>
          <a:fontRef idx="minor"/>
        </p:style>
      </p:sp>
    </p:spTree>
  </p:cSld>
  <mc:AlternateContent>
    <mc:Choice Requires="p14">
      <p:transition spd="slow" advTm="97000" p14:dur="2000"/>
    </mc:Choice>
    <mc:Fallback>
      <p:transition spd="slow" advTm="97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4/21</a:t>
            </a:r>
            <a:endParaRPr b="0" lang="en-US" sz="1600" spc="-1" strike="noStrike">
              <a:latin typeface="Arial"/>
            </a:endParaRPr>
          </a:p>
        </p:txBody>
      </p:sp>
      <p:sp>
        <p:nvSpPr>
          <p:cNvPr id="102"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103" name="组合 4"/>
          <p:cNvGrpSpPr/>
          <p:nvPr/>
        </p:nvGrpSpPr>
        <p:grpSpPr>
          <a:xfrm>
            <a:off x="0" y="157320"/>
            <a:ext cx="410760" cy="516960"/>
            <a:chOff x="0" y="157320"/>
            <a:chExt cx="410760" cy="516960"/>
          </a:xfrm>
        </p:grpSpPr>
        <p:sp>
          <p:nvSpPr>
            <p:cNvPr id="104"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5"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06" name="矩形 1"/>
          <p:cNvSpPr/>
          <p:nvPr/>
        </p:nvSpPr>
        <p:spPr>
          <a:xfrm>
            <a:off x="345240" y="159120"/>
            <a:ext cx="21121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Introduction</a:t>
            </a:r>
            <a:endParaRPr b="0" lang="en-US" sz="2800" spc="-1" strike="noStrike">
              <a:latin typeface="Arial"/>
            </a:endParaRPr>
          </a:p>
        </p:txBody>
      </p:sp>
      <p:pic>
        <p:nvPicPr>
          <p:cNvPr id="107" name="图片 26" descr=""/>
          <p:cNvPicPr/>
          <p:nvPr/>
        </p:nvPicPr>
        <p:blipFill>
          <a:blip r:embed="rId1"/>
          <a:srcRect l="0" t="0" r="52449" b="0"/>
          <a:stretch/>
        </p:blipFill>
        <p:spPr>
          <a:xfrm>
            <a:off x="9263520" y="0"/>
            <a:ext cx="2103480" cy="674280"/>
          </a:xfrm>
          <a:prstGeom prst="rect">
            <a:avLst/>
          </a:prstGeom>
          <a:ln w="0">
            <a:noFill/>
          </a:ln>
        </p:spPr>
      </p:pic>
      <p:sp>
        <p:nvSpPr>
          <p:cNvPr id="108" name=""/>
          <p:cNvSpPr/>
          <p:nvPr/>
        </p:nvSpPr>
        <p:spPr>
          <a:xfrm>
            <a:off x="532440" y="1024920"/>
            <a:ext cx="3117600" cy="649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000000"/>
                </a:solidFill>
                <a:latin typeface="Arial"/>
                <a:ea typeface="DejaVu Sans"/>
              </a:rPr>
              <a:t>The size of particles</a:t>
            </a:r>
            <a:endParaRPr b="0" lang="en-US" sz="2000" spc="-1" strike="noStrike">
              <a:latin typeface="Arial"/>
            </a:endParaRPr>
          </a:p>
        </p:txBody>
      </p:sp>
      <p:sp>
        <p:nvSpPr>
          <p:cNvPr id="109" name=""/>
          <p:cNvSpPr/>
          <p:nvPr/>
        </p:nvSpPr>
        <p:spPr>
          <a:xfrm>
            <a:off x="4343400" y="1003320"/>
            <a:ext cx="754740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The smaller the particles size, the weaker their magnetic response.</a:t>
            </a:r>
            <a:endParaRPr b="0" lang="en-US" sz="1700" spc="-1" strike="noStrike">
              <a:latin typeface="Arial"/>
            </a:endParaRPr>
          </a:p>
        </p:txBody>
      </p:sp>
      <p:sp>
        <p:nvSpPr>
          <p:cNvPr id="110" name=""/>
          <p:cNvSpPr/>
          <p:nvPr/>
        </p:nvSpPr>
        <p:spPr>
          <a:xfrm>
            <a:off x="0" y="2598120"/>
            <a:ext cx="525024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500" spc="-1" strike="noStrike">
                <a:solidFill>
                  <a:srgbClr val="c9211e"/>
                </a:solidFill>
                <a:latin typeface="Arial"/>
                <a:ea typeface="DejaVu Sans"/>
              </a:rPr>
              <a:t>More sensitive to gradient magnetic fields easy to drive</a:t>
            </a:r>
            <a:endParaRPr b="0" lang="en-US" sz="1500" spc="-1" strike="noStrike">
              <a:latin typeface="Arial"/>
            </a:endParaRPr>
          </a:p>
        </p:txBody>
      </p:sp>
      <p:sp>
        <p:nvSpPr>
          <p:cNvPr id="111" name=""/>
          <p:cNvSpPr/>
          <p:nvPr/>
        </p:nvSpPr>
        <p:spPr>
          <a:xfrm>
            <a:off x="6172200" y="2597760"/>
            <a:ext cx="291168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Higher magnetic moment </a:t>
            </a:r>
            <a:endParaRPr b="0" lang="en-US" sz="1800" spc="-1" strike="noStrike">
              <a:latin typeface="Arial"/>
            </a:endParaRPr>
          </a:p>
        </p:txBody>
      </p:sp>
      <p:sp>
        <p:nvSpPr>
          <p:cNvPr id="112" name=""/>
          <p:cNvSpPr/>
          <p:nvPr/>
        </p:nvSpPr>
        <p:spPr>
          <a:xfrm>
            <a:off x="4628880" y="1828800"/>
            <a:ext cx="587916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Particle aggregates formed parallel to the magnetic field </a:t>
            </a:r>
            <a:endParaRPr b="0" lang="en-US" sz="1700" spc="-1" strike="noStrike">
              <a:latin typeface="Arial"/>
            </a:endParaRPr>
          </a:p>
        </p:txBody>
      </p:sp>
      <p:sp>
        <p:nvSpPr>
          <p:cNvPr id="113" name=""/>
          <p:cNvSpPr/>
          <p:nvPr/>
        </p:nvSpPr>
        <p:spPr>
          <a:xfrm>
            <a:off x="5715000" y="3082320"/>
            <a:ext cx="388044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navigated close to the target area</a:t>
            </a:r>
            <a:endParaRPr b="0" lang="en-US" sz="1800" spc="-1" strike="noStrike">
              <a:latin typeface="Arial"/>
            </a:endParaRPr>
          </a:p>
        </p:txBody>
      </p:sp>
      <p:sp>
        <p:nvSpPr>
          <p:cNvPr id="114" name=""/>
          <p:cNvSpPr/>
          <p:nvPr/>
        </p:nvSpPr>
        <p:spPr>
          <a:xfrm>
            <a:off x="914400" y="3429000"/>
            <a:ext cx="327600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c9211e"/>
                </a:solidFill>
                <a:latin typeface="Arial"/>
                <a:ea typeface="DejaVu Sans"/>
              </a:rPr>
              <a:t>switching off the magnetic field</a:t>
            </a:r>
            <a:endParaRPr b="0" lang="en-US" sz="1600" spc="-1" strike="noStrike">
              <a:latin typeface="Arial"/>
            </a:endParaRPr>
          </a:p>
        </p:txBody>
      </p:sp>
      <p:sp>
        <p:nvSpPr>
          <p:cNvPr id="115" name=""/>
          <p:cNvSpPr/>
          <p:nvPr/>
        </p:nvSpPr>
        <p:spPr>
          <a:xfrm>
            <a:off x="4903200" y="3886200"/>
            <a:ext cx="5147640" cy="44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Aggregations break up to facilitated drug release</a:t>
            </a:r>
            <a:endParaRPr b="0" lang="en-US" sz="1800" spc="-1" strike="noStrike">
              <a:latin typeface="Arial"/>
            </a:endParaRPr>
          </a:p>
        </p:txBody>
      </p:sp>
      <p:sp>
        <p:nvSpPr>
          <p:cNvPr id="116" name=""/>
          <p:cNvSpPr/>
          <p:nvPr/>
        </p:nvSpPr>
        <p:spPr>
          <a:xfrm>
            <a:off x="7543800" y="2140560"/>
            <a:ext cx="360" cy="457200"/>
          </a:xfrm>
          <a:prstGeom prst="line">
            <a:avLst/>
          </a:prstGeom>
          <a:ln w="38160">
            <a:solidFill>
              <a:srgbClr val="3465a4"/>
            </a:solidFill>
            <a:round/>
            <a:tailEnd len="med" type="triangle" w="med"/>
          </a:ln>
        </p:spPr>
        <p:style>
          <a:lnRef idx="0"/>
          <a:fillRef idx="0"/>
          <a:effectRef idx="0"/>
          <a:fontRef idx="minor"/>
        </p:style>
      </p:sp>
      <p:sp>
        <p:nvSpPr>
          <p:cNvPr id="117" name=""/>
          <p:cNvSpPr/>
          <p:nvPr/>
        </p:nvSpPr>
        <p:spPr>
          <a:xfrm>
            <a:off x="4343400" y="3657600"/>
            <a:ext cx="1600200" cy="360"/>
          </a:xfrm>
          <a:prstGeom prst="line">
            <a:avLst/>
          </a:prstGeom>
          <a:ln w="29160">
            <a:solidFill>
              <a:srgbClr val="ffbf00"/>
            </a:solidFill>
            <a:round/>
            <a:tailEnd len="med" type="triangle" w="med"/>
          </a:ln>
        </p:spPr>
        <p:style>
          <a:lnRef idx="0"/>
          <a:fillRef idx="0"/>
          <a:effectRef idx="0"/>
          <a:fontRef idx="minor"/>
        </p:style>
      </p:sp>
      <p:sp>
        <p:nvSpPr>
          <p:cNvPr id="118" name=""/>
          <p:cNvSpPr/>
          <p:nvPr/>
        </p:nvSpPr>
        <p:spPr>
          <a:xfrm>
            <a:off x="7543800" y="3429000"/>
            <a:ext cx="360" cy="457200"/>
          </a:xfrm>
          <a:prstGeom prst="line">
            <a:avLst/>
          </a:prstGeom>
          <a:ln w="38160">
            <a:solidFill>
              <a:srgbClr val="ff0000"/>
            </a:solidFill>
            <a:round/>
            <a:tailEnd len="med" type="triangle" w="med"/>
          </a:ln>
        </p:spPr>
        <p:style>
          <a:lnRef idx="0"/>
          <a:fillRef idx="0"/>
          <a:effectRef idx="0"/>
          <a:fontRef idx="minor"/>
        </p:style>
      </p:sp>
      <p:sp>
        <p:nvSpPr>
          <p:cNvPr id="119" name=""/>
          <p:cNvSpPr/>
          <p:nvPr/>
        </p:nvSpPr>
        <p:spPr>
          <a:xfrm>
            <a:off x="162000" y="4800600"/>
            <a:ext cx="365004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000" spc="-1" strike="noStrike">
                <a:solidFill>
                  <a:srgbClr val="000000"/>
                </a:solidFill>
                <a:latin typeface="Arial"/>
                <a:ea typeface="DejaVu Sans"/>
              </a:rPr>
              <a:t>The strength magnetic field</a:t>
            </a:r>
            <a:endParaRPr b="0" lang="en-US" sz="2000" spc="-1" strike="noStrike">
              <a:latin typeface="Arial"/>
            </a:endParaRPr>
          </a:p>
        </p:txBody>
      </p:sp>
      <p:sp>
        <p:nvSpPr>
          <p:cNvPr id="120" name=""/>
          <p:cNvSpPr/>
          <p:nvPr/>
        </p:nvSpPr>
        <p:spPr>
          <a:xfrm>
            <a:off x="6400800" y="5479560"/>
            <a:ext cx="548064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Weak magnetic field result in smaller aggregates</a:t>
            </a:r>
            <a:endParaRPr b="0" lang="en-US" sz="1700" spc="-1" strike="noStrike">
              <a:latin typeface="Arial"/>
            </a:endParaRPr>
          </a:p>
        </p:txBody>
      </p:sp>
      <p:sp>
        <p:nvSpPr>
          <p:cNvPr id="121" name=""/>
          <p:cNvSpPr/>
          <p:nvPr/>
        </p:nvSpPr>
        <p:spPr>
          <a:xfrm>
            <a:off x="6791400" y="6283080"/>
            <a:ext cx="460044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Smaller magnetic momentum, hard to drive </a:t>
            </a:r>
            <a:endParaRPr b="0" lang="en-US" sz="1700" spc="-1" strike="noStrike">
              <a:latin typeface="Arial"/>
            </a:endParaRPr>
          </a:p>
        </p:txBody>
      </p:sp>
      <p:sp>
        <p:nvSpPr>
          <p:cNvPr id="122" name=""/>
          <p:cNvSpPr/>
          <p:nvPr/>
        </p:nvSpPr>
        <p:spPr>
          <a:xfrm>
            <a:off x="142920" y="5479560"/>
            <a:ext cx="602352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Too strong magnetic field result in too large aggregates</a:t>
            </a:r>
            <a:endParaRPr b="0" lang="en-US" sz="1700" spc="-1" strike="noStrike">
              <a:latin typeface="Arial"/>
            </a:endParaRPr>
          </a:p>
        </p:txBody>
      </p:sp>
      <p:sp>
        <p:nvSpPr>
          <p:cNvPr id="123" name=""/>
          <p:cNvSpPr/>
          <p:nvPr/>
        </p:nvSpPr>
        <p:spPr>
          <a:xfrm>
            <a:off x="1076400" y="6276240"/>
            <a:ext cx="316800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Form the clot in small arteries</a:t>
            </a:r>
            <a:endParaRPr b="0" lang="en-US" sz="1700" spc="-1" strike="noStrike">
              <a:latin typeface="Arial"/>
            </a:endParaRPr>
          </a:p>
        </p:txBody>
      </p:sp>
      <p:sp>
        <p:nvSpPr>
          <p:cNvPr id="124" name=""/>
          <p:cNvSpPr/>
          <p:nvPr/>
        </p:nvSpPr>
        <p:spPr>
          <a:xfrm>
            <a:off x="9077400" y="5825880"/>
            <a:ext cx="360" cy="457200"/>
          </a:xfrm>
          <a:prstGeom prst="line">
            <a:avLst/>
          </a:prstGeom>
          <a:ln w="29160">
            <a:solidFill>
              <a:srgbClr val="3465a4"/>
            </a:solidFill>
            <a:round/>
            <a:tailEnd len="med" type="triangle" w="med"/>
          </a:ln>
        </p:spPr>
        <p:style>
          <a:lnRef idx="0"/>
          <a:fillRef idx="0"/>
          <a:effectRef idx="0"/>
          <a:fontRef idx="minor"/>
        </p:style>
      </p:sp>
      <p:sp>
        <p:nvSpPr>
          <p:cNvPr id="125" name=""/>
          <p:cNvSpPr/>
          <p:nvPr/>
        </p:nvSpPr>
        <p:spPr>
          <a:xfrm>
            <a:off x="2676600" y="5819040"/>
            <a:ext cx="360" cy="457200"/>
          </a:xfrm>
          <a:prstGeom prst="line">
            <a:avLst/>
          </a:prstGeom>
          <a:ln w="29160">
            <a:solidFill>
              <a:srgbClr val="3465a4"/>
            </a:solidFill>
            <a:round/>
            <a:tailEnd len="med" type="triangle" w="med"/>
          </a:ln>
        </p:spPr>
        <p:style>
          <a:lnRef idx="0"/>
          <a:fillRef idx="0"/>
          <a:effectRef idx="0"/>
          <a:fontRef idx="minor"/>
        </p:style>
      </p:sp>
      <p:sp>
        <p:nvSpPr>
          <p:cNvPr id="126" name=""/>
          <p:cNvSpPr/>
          <p:nvPr/>
        </p:nvSpPr>
        <p:spPr>
          <a:xfrm>
            <a:off x="0" y="4572000"/>
            <a:ext cx="12192120" cy="360"/>
          </a:xfrm>
          <a:prstGeom prst="line">
            <a:avLst/>
          </a:prstGeom>
          <a:ln w="29160">
            <a:solidFill>
              <a:srgbClr val="3465a4"/>
            </a:solidFill>
            <a:round/>
          </a:ln>
        </p:spPr>
        <p:style>
          <a:lnRef idx="0"/>
          <a:fillRef idx="0"/>
          <a:effectRef idx="0"/>
          <a:fontRef idx="minor"/>
        </p:style>
      </p:sp>
    </p:spTree>
  </p:cSld>
  <mc:AlternateContent>
    <mc:Choice Requires="p14">
      <p:transition spd="slow" advTm="47000" p14:dur="2000"/>
    </mc:Choice>
    <mc:Fallback>
      <p:transition spd="slow" advTm="47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5/21</a:t>
            </a:r>
            <a:endParaRPr b="0" lang="en-US" sz="1600" spc="-1" strike="noStrike">
              <a:latin typeface="Arial"/>
            </a:endParaRPr>
          </a:p>
        </p:txBody>
      </p:sp>
      <p:sp>
        <p:nvSpPr>
          <p:cNvPr id="128"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129" name="组合 4"/>
          <p:cNvGrpSpPr/>
          <p:nvPr/>
        </p:nvGrpSpPr>
        <p:grpSpPr>
          <a:xfrm>
            <a:off x="0" y="157320"/>
            <a:ext cx="410760" cy="516960"/>
            <a:chOff x="0" y="157320"/>
            <a:chExt cx="410760" cy="516960"/>
          </a:xfrm>
        </p:grpSpPr>
        <p:sp>
          <p:nvSpPr>
            <p:cNvPr id="130"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31"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32" name="矩形 1"/>
          <p:cNvSpPr/>
          <p:nvPr/>
        </p:nvSpPr>
        <p:spPr>
          <a:xfrm>
            <a:off x="407160" y="157320"/>
            <a:ext cx="2793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Numerical model</a:t>
            </a:r>
            <a:endParaRPr b="0" lang="en-US" sz="2800" spc="-1" strike="noStrike">
              <a:latin typeface="Arial"/>
            </a:endParaRPr>
          </a:p>
        </p:txBody>
      </p:sp>
      <p:pic>
        <p:nvPicPr>
          <p:cNvPr id="133" name="图片 18" descr=""/>
          <p:cNvPicPr/>
          <p:nvPr/>
        </p:nvPicPr>
        <p:blipFill>
          <a:blip r:embed="rId1"/>
          <a:srcRect l="0" t="0" r="52449" b="0"/>
          <a:stretch/>
        </p:blipFill>
        <p:spPr>
          <a:xfrm>
            <a:off x="9263520" y="0"/>
            <a:ext cx="2103480" cy="674280"/>
          </a:xfrm>
          <a:prstGeom prst="rect">
            <a:avLst/>
          </a:prstGeom>
          <a:ln w="0">
            <a:noFill/>
          </a:ln>
        </p:spPr>
      </p:pic>
      <p:sp>
        <p:nvSpPr>
          <p:cNvPr id="134" name=""/>
          <p:cNvSpPr/>
          <p:nvPr/>
        </p:nvSpPr>
        <p:spPr>
          <a:xfrm>
            <a:off x="15480" y="1913040"/>
            <a:ext cx="5235480" cy="59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Laminar incompressible Navier–Stokes equations</a:t>
            </a:r>
            <a:endParaRPr b="0" lang="en-US" sz="1800" spc="-1" strike="noStrike">
              <a:latin typeface="Arial"/>
            </a:endParaRPr>
          </a:p>
        </p:txBody>
      </p:sp>
      <p:pic>
        <p:nvPicPr>
          <p:cNvPr id="135" name="" descr=""/>
          <p:cNvPicPr/>
          <p:nvPr/>
        </p:nvPicPr>
        <p:blipFill>
          <a:blip r:embed="rId2"/>
          <a:stretch/>
        </p:blipFill>
        <p:spPr>
          <a:xfrm>
            <a:off x="6400800" y="1908720"/>
            <a:ext cx="3650040" cy="1284840"/>
          </a:xfrm>
          <a:prstGeom prst="rect">
            <a:avLst/>
          </a:prstGeom>
          <a:ln w="0">
            <a:noFill/>
          </a:ln>
        </p:spPr>
      </p:pic>
      <p:sp>
        <p:nvSpPr>
          <p:cNvPr id="136" name=""/>
          <p:cNvSpPr/>
          <p:nvPr/>
        </p:nvSpPr>
        <p:spPr>
          <a:xfrm>
            <a:off x="83520" y="1236600"/>
            <a:ext cx="562392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Eulerian phase(fluid) +Lagrangian model(particles)</a:t>
            </a:r>
            <a:endParaRPr b="0" lang="en-US" sz="1800" spc="-1" strike="noStrike">
              <a:latin typeface="Arial"/>
            </a:endParaRPr>
          </a:p>
        </p:txBody>
      </p:sp>
      <p:sp>
        <p:nvSpPr>
          <p:cNvPr id="137" name=""/>
          <p:cNvSpPr/>
          <p:nvPr/>
        </p:nvSpPr>
        <p:spPr>
          <a:xfrm>
            <a:off x="6627600" y="1253880"/>
            <a:ext cx="159516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Euler to DEM.</a:t>
            </a:r>
            <a:endParaRPr b="0" lang="en-US" sz="1700" spc="-1" strike="noStrike">
              <a:latin typeface="Arial"/>
            </a:endParaRPr>
          </a:p>
        </p:txBody>
      </p:sp>
      <p:pic>
        <p:nvPicPr>
          <p:cNvPr id="138" name="" descr=""/>
          <p:cNvPicPr/>
          <p:nvPr/>
        </p:nvPicPr>
        <p:blipFill>
          <a:blip r:embed="rId3"/>
          <a:stretch/>
        </p:blipFill>
        <p:spPr>
          <a:xfrm>
            <a:off x="5439960" y="3886200"/>
            <a:ext cx="5754600" cy="1487520"/>
          </a:xfrm>
          <a:prstGeom prst="rect">
            <a:avLst/>
          </a:prstGeom>
          <a:ln w="0">
            <a:noFill/>
          </a:ln>
        </p:spPr>
      </p:pic>
      <p:sp>
        <p:nvSpPr>
          <p:cNvPr id="139" name=""/>
          <p:cNvSpPr/>
          <p:nvPr/>
        </p:nvSpPr>
        <p:spPr>
          <a:xfrm>
            <a:off x="0" y="3429720"/>
            <a:ext cx="558036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Lagrangian particles motion equations(Newton’s law):</a:t>
            </a:r>
            <a:endParaRPr b="0" lang="en-US" sz="1700" spc="-1" strike="noStrike">
              <a:latin typeface="Arial"/>
            </a:endParaRPr>
          </a:p>
        </p:txBody>
      </p:sp>
      <p:sp>
        <p:nvSpPr>
          <p:cNvPr id="140" name=""/>
          <p:cNvSpPr/>
          <p:nvPr/>
        </p:nvSpPr>
        <p:spPr>
          <a:xfrm>
            <a:off x="1891800" y="4911840"/>
            <a:ext cx="221544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Van der Waals force</a:t>
            </a:r>
            <a:endParaRPr b="0" lang="en-US" sz="1700" spc="-1" strike="noStrike">
              <a:latin typeface="Arial"/>
            </a:endParaRPr>
          </a:p>
        </p:txBody>
      </p:sp>
      <p:sp>
        <p:nvSpPr>
          <p:cNvPr id="141" name=""/>
          <p:cNvSpPr/>
          <p:nvPr/>
        </p:nvSpPr>
        <p:spPr>
          <a:xfrm>
            <a:off x="1904760" y="4344120"/>
            <a:ext cx="180828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Brownian forces</a:t>
            </a:r>
            <a:endParaRPr b="0" lang="en-US" sz="1700" spc="-1" strike="noStrike">
              <a:latin typeface="Arial"/>
            </a:endParaRPr>
          </a:p>
        </p:txBody>
      </p:sp>
      <p:sp>
        <p:nvSpPr>
          <p:cNvPr id="142" name=""/>
          <p:cNvSpPr/>
          <p:nvPr/>
        </p:nvSpPr>
        <p:spPr>
          <a:xfrm>
            <a:off x="1828800" y="4344120"/>
            <a:ext cx="2278440" cy="1135440"/>
          </a:xfrm>
          <a:prstGeom prst="rect">
            <a:avLst/>
          </a:prstGeom>
          <a:noFill/>
          <a:ln w="38160">
            <a:solidFill>
              <a:srgbClr val="3465a4"/>
            </a:solidFill>
            <a:prstDash val="sysDot"/>
            <a:round/>
          </a:ln>
        </p:spPr>
        <p:style>
          <a:lnRef idx="0"/>
          <a:fillRef idx="0"/>
          <a:effectRef idx="0"/>
          <a:fontRef idx="minor"/>
        </p:style>
      </p:sp>
      <p:sp>
        <p:nvSpPr>
          <p:cNvPr id="143" name=""/>
          <p:cNvSpPr/>
          <p:nvPr/>
        </p:nvSpPr>
        <p:spPr>
          <a:xfrm>
            <a:off x="0" y="4683600"/>
            <a:ext cx="18856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c9211e"/>
                </a:solidFill>
                <a:latin typeface="Arial"/>
                <a:ea typeface="DejaVu Sans"/>
              </a:rPr>
              <a:t>Ignored factors</a:t>
            </a:r>
            <a:endParaRPr b="0" lang="en-US" sz="1700" spc="-1" strike="noStrike">
              <a:latin typeface="Arial"/>
            </a:endParaRPr>
          </a:p>
        </p:txBody>
      </p:sp>
      <p:sp>
        <p:nvSpPr>
          <p:cNvPr id="144" name=""/>
          <p:cNvSpPr/>
          <p:nvPr/>
        </p:nvSpPr>
        <p:spPr>
          <a:xfrm>
            <a:off x="7624440" y="4003920"/>
            <a:ext cx="1272600" cy="449640"/>
          </a:xfrm>
          <a:prstGeom prst="rect">
            <a:avLst/>
          </a:prstGeom>
          <a:noFill/>
          <a:ln w="0">
            <a:solidFill>
              <a:srgbClr val="3465a4"/>
            </a:solidFill>
          </a:ln>
        </p:spPr>
        <p:style>
          <a:lnRef idx="0"/>
          <a:fillRef idx="0"/>
          <a:effectRef idx="0"/>
          <a:fontRef idx="minor"/>
        </p:style>
      </p:sp>
      <p:sp>
        <p:nvSpPr>
          <p:cNvPr id="145" name=""/>
          <p:cNvSpPr/>
          <p:nvPr/>
        </p:nvSpPr>
        <p:spPr>
          <a:xfrm>
            <a:off x="8996040" y="4003920"/>
            <a:ext cx="678240" cy="449640"/>
          </a:xfrm>
          <a:prstGeom prst="ellipse">
            <a:avLst/>
          </a:prstGeom>
          <a:noFill/>
          <a:ln w="0">
            <a:solidFill>
              <a:srgbClr val="3465a4"/>
            </a:solidFill>
          </a:ln>
        </p:spPr>
        <p:style>
          <a:lnRef idx="0"/>
          <a:fillRef idx="0"/>
          <a:effectRef idx="0"/>
          <a:fontRef idx="minor"/>
        </p:style>
      </p:sp>
      <p:sp>
        <p:nvSpPr>
          <p:cNvPr id="146" name=""/>
          <p:cNvSpPr/>
          <p:nvPr/>
        </p:nvSpPr>
        <p:spPr>
          <a:xfrm>
            <a:off x="8001720" y="3429000"/>
            <a:ext cx="595440" cy="294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c9211e"/>
                </a:solidFill>
                <a:latin typeface="Arial"/>
                <a:ea typeface="DejaVu Sans"/>
              </a:rPr>
              <a:t>DEM</a:t>
            </a:r>
            <a:endParaRPr b="0" lang="en-US" sz="1400" spc="-1" strike="noStrike">
              <a:latin typeface="Arial"/>
            </a:endParaRPr>
          </a:p>
        </p:txBody>
      </p:sp>
      <p:sp>
        <p:nvSpPr>
          <p:cNvPr id="147" name=""/>
          <p:cNvSpPr/>
          <p:nvPr/>
        </p:nvSpPr>
        <p:spPr>
          <a:xfrm>
            <a:off x="8833320" y="3429000"/>
            <a:ext cx="816120" cy="294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c9211e"/>
                </a:solidFill>
                <a:latin typeface="Arial"/>
                <a:ea typeface="DejaVu Sans"/>
              </a:rPr>
              <a:t>EULER</a:t>
            </a:r>
            <a:endParaRPr b="0" lang="en-US" sz="1400" spc="-1" strike="noStrike">
              <a:latin typeface="Arial"/>
            </a:endParaRPr>
          </a:p>
        </p:txBody>
      </p:sp>
      <p:pic>
        <p:nvPicPr>
          <p:cNvPr id="148" name="" descr=""/>
          <p:cNvPicPr/>
          <p:nvPr/>
        </p:nvPicPr>
        <p:blipFill>
          <a:blip r:embed="rId4"/>
          <a:stretch/>
        </p:blipFill>
        <p:spPr>
          <a:xfrm>
            <a:off x="8915400" y="5379120"/>
            <a:ext cx="2304000" cy="1366200"/>
          </a:xfrm>
          <a:prstGeom prst="rect">
            <a:avLst/>
          </a:prstGeom>
          <a:ln w="0">
            <a:noFill/>
          </a:ln>
        </p:spPr>
      </p:pic>
      <p:sp>
        <p:nvSpPr>
          <p:cNvPr id="149" name=""/>
          <p:cNvSpPr/>
          <p:nvPr/>
        </p:nvSpPr>
        <p:spPr>
          <a:xfrm>
            <a:off x="5257800" y="6172200"/>
            <a:ext cx="3255480" cy="309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c9211e"/>
                </a:solidFill>
                <a:latin typeface="Arial"/>
                <a:ea typeface="DejaVu Sans"/>
              </a:rPr>
              <a:t>Spring&amp; damping model</a:t>
            </a:r>
            <a:endParaRPr b="0" lang="en-US" sz="1600" spc="-1" strike="noStrike">
              <a:latin typeface="Arial"/>
            </a:endParaRPr>
          </a:p>
        </p:txBody>
      </p:sp>
      <p:sp>
        <p:nvSpPr>
          <p:cNvPr id="150" name=""/>
          <p:cNvSpPr/>
          <p:nvPr/>
        </p:nvSpPr>
        <p:spPr>
          <a:xfrm>
            <a:off x="8001000" y="6400440"/>
            <a:ext cx="685800" cy="360"/>
          </a:xfrm>
          <a:prstGeom prst="line">
            <a:avLst/>
          </a:prstGeom>
          <a:ln w="29160">
            <a:solidFill>
              <a:srgbClr val="3465a4"/>
            </a:solidFill>
            <a:round/>
            <a:tailEnd len="med" type="triangle" w="med"/>
          </a:ln>
        </p:spPr>
        <p:style>
          <a:lnRef idx="0"/>
          <a:fillRef idx="0"/>
          <a:effectRef idx="0"/>
          <a:fontRef idx="minor"/>
        </p:style>
      </p:sp>
    </p:spTree>
  </p:cSld>
  <mc:AlternateContent>
    <mc:Choice Requires="p14">
      <p:transition spd="slow" advTm="71000" p14:dur="2000"/>
    </mc:Choice>
    <mc:Fallback>
      <p:transition spd="slow" advTm="71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文本框 5"/>
          <p:cNvSpPr/>
          <p:nvPr/>
        </p:nvSpPr>
        <p:spPr>
          <a:xfrm>
            <a:off x="11430000" y="64980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6/21</a:t>
            </a:r>
            <a:endParaRPr b="0" lang="en-US" sz="1600" spc="-1" strike="noStrike">
              <a:latin typeface="Arial"/>
            </a:endParaRPr>
          </a:p>
        </p:txBody>
      </p:sp>
      <p:sp>
        <p:nvSpPr>
          <p:cNvPr id="152"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153" name="组合 4"/>
          <p:cNvGrpSpPr/>
          <p:nvPr/>
        </p:nvGrpSpPr>
        <p:grpSpPr>
          <a:xfrm>
            <a:off x="0" y="157320"/>
            <a:ext cx="410760" cy="516960"/>
            <a:chOff x="0" y="157320"/>
            <a:chExt cx="410760" cy="516960"/>
          </a:xfrm>
        </p:grpSpPr>
        <p:sp>
          <p:nvSpPr>
            <p:cNvPr id="154"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55"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pic>
        <p:nvPicPr>
          <p:cNvPr id="156" name="图片 25" descr=""/>
          <p:cNvPicPr/>
          <p:nvPr/>
        </p:nvPicPr>
        <p:blipFill>
          <a:blip r:embed="rId1"/>
          <a:srcRect l="0" t="0" r="52449" b="0"/>
          <a:stretch/>
        </p:blipFill>
        <p:spPr>
          <a:xfrm>
            <a:off x="9263520" y="0"/>
            <a:ext cx="2103480" cy="674280"/>
          </a:xfrm>
          <a:prstGeom prst="rect">
            <a:avLst/>
          </a:prstGeom>
          <a:ln w="0">
            <a:noFill/>
          </a:ln>
        </p:spPr>
      </p:pic>
      <p:sp>
        <p:nvSpPr>
          <p:cNvPr id="157" name="矩形 2"/>
          <p:cNvSpPr/>
          <p:nvPr/>
        </p:nvSpPr>
        <p:spPr>
          <a:xfrm>
            <a:off x="407160" y="157320"/>
            <a:ext cx="2793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Numerical model</a:t>
            </a:r>
            <a:endParaRPr b="0" lang="en-US" sz="2800" spc="-1" strike="noStrike">
              <a:latin typeface="Arial"/>
            </a:endParaRPr>
          </a:p>
        </p:txBody>
      </p:sp>
      <p:pic>
        <p:nvPicPr>
          <p:cNvPr id="158" name="" descr=""/>
          <p:cNvPicPr/>
          <p:nvPr/>
        </p:nvPicPr>
        <p:blipFill>
          <a:blip r:embed="rId2"/>
          <a:stretch/>
        </p:blipFill>
        <p:spPr>
          <a:xfrm>
            <a:off x="1600920" y="1428120"/>
            <a:ext cx="2506680" cy="277920"/>
          </a:xfrm>
          <a:prstGeom prst="rect">
            <a:avLst/>
          </a:prstGeom>
          <a:ln w="0">
            <a:noFill/>
          </a:ln>
        </p:spPr>
      </p:pic>
      <p:pic>
        <p:nvPicPr>
          <p:cNvPr id="159" name="" descr=""/>
          <p:cNvPicPr/>
          <p:nvPr/>
        </p:nvPicPr>
        <p:blipFill>
          <a:blip r:embed="rId3"/>
          <a:stretch/>
        </p:blipFill>
        <p:spPr>
          <a:xfrm>
            <a:off x="1600200" y="1885680"/>
            <a:ext cx="2173320" cy="287280"/>
          </a:xfrm>
          <a:prstGeom prst="rect">
            <a:avLst/>
          </a:prstGeom>
          <a:ln w="0">
            <a:noFill/>
          </a:ln>
        </p:spPr>
      </p:pic>
      <p:pic>
        <p:nvPicPr>
          <p:cNvPr id="160" name="" descr=""/>
          <p:cNvPicPr/>
          <p:nvPr/>
        </p:nvPicPr>
        <p:blipFill>
          <a:blip r:embed="rId4"/>
          <a:stretch/>
        </p:blipFill>
        <p:spPr>
          <a:xfrm>
            <a:off x="1600200" y="2410200"/>
            <a:ext cx="2135160" cy="325440"/>
          </a:xfrm>
          <a:prstGeom prst="rect">
            <a:avLst/>
          </a:prstGeom>
          <a:ln w="0">
            <a:noFill/>
          </a:ln>
        </p:spPr>
      </p:pic>
      <p:pic>
        <p:nvPicPr>
          <p:cNvPr id="161" name="" descr=""/>
          <p:cNvPicPr/>
          <p:nvPr/>
        </p:nvPicPr>
        <p:blipFill>
          <a:blip r:embed="rId5"/>
          <a:stretch/>
        </p:blipFill>
        <p:spPr>
          <a:xfrm>
            <a:off x="457200" y="3200400"/>
            <a:ext cx="5078520" cy="1125720"/>
          </a:xfrm>
          <a:prstGeom prst="rect">
            <a:avLst/>
          </a:prstGeom>
          <a:ln w="0">
            <a:noFill/>
          </a:ln>
        </p:spPr>
      </p:pic>
      <p:pic>
        <p:nvPicPr>
          <p:cNvPr id="162" name="" descr=""/>
          <p:cNvPicPr/>
          <p:nvPr/>
        </p:nvPicPr>
        <p:blipFill>
          <a:blip r:embed="rId6"/>
          <a:stretch/>
        </p:blipFill>
        <p:spPr>
          <a:xfrm>
            <a:off x="8649360" y="1798920"/>
            <a:ext cx="1611360" cy="353880"/>
          </a:xfrm>
          <a:prstGeom prst="rect">
            <a:avLst/>
          </a:prstGeom>
          <a:ln w="0">
            <a:noFill/>
          </a:ln>
        </p:spPr>
      </p:pic>
      <p:pic>
        <p:nvPicPr>
          <p:cNvPr id="163" name="" descr=""/>
          <p:cNvPicPr/>
          <p:nvPr/>
        </p:nvPicPr>
        <p:blipFill>
          <a:blip r:embed="rId7"/>
          <a:stretch/>
        </p:blipFill>
        <p:spPr>
          <a:xfrm>
            <a:off x="8668080" y="2485080"/>
            <a:ext cx="2525760" cy="515880"/>
          </a:xfrm>
          <a:prstGeom prst="rect">
            <a:avLst/>
          </a:prstGeom>
          <a:ln w="0">
            <a:noFill/>
          </a:ln>
        </p:spPr>
      </p:pic>
      <p:pic>
        <p:nvPicPr>
          <p:cNvPr id="164" name="" descr=""/>
          <p:cNvPicPr/>
          <p:nvPr/>
        </p:nvPicPr>
        <p:blipFill>
          <a:blip r:embed="rId8"/>
          <a:stretch/>
        </p:blipFill>
        <p:spPr>
          <a:xfrm>
            <a:off x="9363600" y="3657600"/>
            <a:ext cx="1144440" cy="353880"/>
          </a:xfrm>
          <a:prstGeom prst="rect">
            <a:avLst/>
          </a:prstGeom>
          <a:ln w="0">
            <a:noFill/>
          </a:ln>
        </p:spPr>
      </p:pic>
      <p:sp>
        <p:nvSpPr>
          <p:cNvPr id="165" name=""/>
          <p:cNvSpPr/>
          <p:nvPr/>
        </p:nvSpPr>
        <p:spPr>
          <a:xfrm>
            <a:off x="5943600" y="3170520"/>
            <a:ext cx="3306600" cy="39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Uniform field +gradient field</a:t>
            </a:r>
            <a:endParaRPr b="0" lang="en-US" sz="1800" spc="-1" strike="noStrike">
              <a:latin typeface="Arial"/>
            </a:endParaRPr>
          </a:p>
        </p:txBody>
      </p:sp>
      <p:pic>
        <p:nvPicPr>
          <p:cNvPr id="166" name="" descr=""/>
          <p:cNvPicPr/>
          <p:nvPr/>
        </p:nvPicPr>
        <p:blipFill>
          <a:blip r:embed="rId9"/>
          <a:stretch/>
        </p:blipFill>
        <p:spPr>
          <a:xfrm>
            <a:off x="457200" y="4572000"/>
            <a:ext cx="1449360" cy="649440"/>
          </a:xfrm>
          <a:prstGeom prst="rect">
            <a:avLst/>
          </a:prstGeom>
          <a:ln w="0">
            <a:noFill/>
          </a:ln>
        </p:spPr>
      </p:pic>
      <p:sp>
        <p:nvSpPr>
          <p:cNvPr id="167" name=""/>
          <p:cNvSpPr/>
          <p:nvPr/>
        </p:nvSpPr>
        <p:spPr>
          <a:xfrm>
            <a:off x="685800" y="854640"/>
            <a:ext cx="4107600" cy="281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c9211e"/>
                </a:solidFill>
                <a:latin typeface="Arial"/>
                <a:ea typeface="Noto Sans CJK SC"/>
              </a:rPr>
              <a:t>Magnetic field + particle </a:t>
            </a:r>
            <a:r>
              <a:rPr b="1" lang="en-US" sz="1400" spc="-1" strike="noStrike">
                <a:solidFill>
                  <a:srgbClr val="c9211e"/>
                </a:solidFill>
                <a:latin typeface="Arial"/>
                <a:ea typeface="DejaVu Sans"/>
              </a:rPr>
              <a:t>surrounding </a:t>
            </a:r>
            <a:endParaRPr b="0" lang="en-US" sz="1400" spc="-1" strike="noStrike">
              <a:latin typeface="Arial"/>
            </a:endParaRPr>
          </a:p>
        </p:txBody>
      </p:sp>
      <p:sp>
        <p:nvSpPr>
          <p:cNvPr id="168" name=""/>
          <p:cNvSpPr/>
          <p:nvPr/>
        </p:nvSpPr>
        <p:spPr>
          <a:xfrm>
            <a:off x="5943600" y="1113120"/>
            <a:ext cx="5021640" cy="59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magnetic field acting on the i</a:t>
            </a:r>
            <a:r>
              <a:rPr b="0" lang="en-US" sz="1800" spc="-1" strike="noStrike" baseline="-8000">
                <a:solidFill>
                  <a:srgbClr val="000000"/>
                </a:solidFill>
                <a:latin typeface="Arial"/>
                <a:ea typeface="DejaVu Sans"/>
              </a:rPr>
              <a:t>th</a:t>
            </a:r>
            <a:r>
              <a:rPr b="0" lang="en-US" sz="1800" spc="-1" strike="noStrike">
                <a:solidFill>
                  <a:srgbClr val="000000"/>
                </a:solidFill>
                <a:latin typeface="Arial"/>
                <a:ea typeface="DejaVu Sans"/>
              </a:rPr>
              <a:t> particle</a:t>
            </a:r>
            <a:endParaRPr b="0" lang="en-US" sz="1800" spc="-1" strike="noStrike">
              <a:latin typeface="Arial"/>
            </a:endParaRPr>
          </a:p>
        </p:txBody>
      </p:sp>
      <p:sp>
        <p:nvSpPr>
          <p:cNvPr id="169" name=""/>
          <p:cNvSpPr/>
          <p:nvPr/>
        </p:nvSpPr>
        <p:spPr>
          <a:xfrm>
            <a:off x="5486400" y="682560"/>
            <a:ext cx="360" cy="6175440"/>
          </a:xfrm>
          <a:prstGeom prst="line">
            <a:avLst/>
          </a:prstGeom>
          <a:ln w="38160">
            <a:solidFill>
              <a:srgbClr val="ff4000"/>
            </a:solidFill>
            <a:round/>
          </a:ln>
        </p:spPr>
        <p:style>
          <a:lnRef idx="0"/>
          <a:fillRef idx="0"/>
          <a:effectRef idx="0"/>
          <a:fontRef idx="minor"/>
        </p:style>
      </p:sp>
      <p:sp>
        <p:nvSpPr>
          <p:cNvPr id="170" name=""/>
          <p:cNvSpPr/>
          <p:nvPr/>
        </p:nvSpPr>
        <p:spPr>
          <a:xfrm>
            <a:off x="5943600" y="4195800"/>
            <a:ext cx="25948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The interaction distance</a:t>
            </a:r>
            <a:endParaRPr b="0" lang="en-US" sz="1700" spc="-1" strike="noStrike">
              <a:latin typeface="Arial"/>
            </a:endParaRPr>
          </a:p>
        </p:txBody>
      </p:sp>
      <p:sp>
        <p:nvSpPr>
          <p:cNvPr id="171" name=""/>
          <p:cNvSpPr/>
          <p:nvPr/>
        </p:nvSpPr>
        <p:spPr>
          <a:xfrm>
            <a:off x="8907120" y="5169600"/>
            <a:ext cx="22870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15d</a:t>
            </a:r>
            <a:r>
              <a:rPr b="1" lang="en-US" sz="1800" spc="-1" strike="noStrike" baseline="-8000">
                <a:solidFill>
                  <a:srgbClr val="000000"/>
                </a:solidFill>
                <a:latin typeface="Arial"/>
                <a:ea typeface="DejaVu Sans"/>
              </a:rPr>
              <a:t>i</a:t>
            </a:r>
            <a:r>
              <a:rPr b="0" lang="en-US" sz="1800" spc="-1" strike="noStrike" baseline="-8000">
                <a:solidFill>
                  <a:srgbClr val="000000"/>
                </a:solidFill>
                <a:latin typeface="Arial"/>
                <a:ea typeface="DejaVu Sans"/>
              </a:rPr>
              <a:t> </a:t>
            </a:r>
            <a:r>
              <a:rPr b="0" lang="en-US" sz="1800" spc="-1" strike="noStrike">
                <a:solidFill>
                  <a:srgbClr val="000000"/>
                </a:solidFill>
                <a:latin typeface="Arial"/>
                <a:ea typeface="DejaVu Sans"/>
              </a:rPr>
              <a:t>for B</a:t>
            </a:r>
            <a:r>
              <a:rPr b="0" lang="en-US" sz="1800" spc="-1" strike="noStrike" baseline="-8000">
                <a:solidFill>
                  <a:srgbClr val="000000"/>
                </a:solidFill>
                <a:latin typeface="Arial"/>
                <a:ea typeface="DejaVu Sans"/>
              </a:rPr>
              <a:t>0 </a:t>
            </a:r>
            <a:r>
              <a:rPr b="0" lang="en-US" sz="1800" spc="-1" strike="noStrike">
                <a:solidFill>
                  <a:srgbClr val="000000"/>
                </a:solidFill>
                <a:latin typeface="Arial"/>
                <a:ea typeface="DejaVu Sans"/>
              </a:rPr>
              <a:t>&lt;0.5T</a:t>
            </a:r>
            <a:endParaRPr b="0" lang="en-US" sz="1800" spc="-1" strike="noStrike">
              <a:latin typeface="Arial"/>
            </a:endParaRPr>
          </a:p>
        </p:txBody>
      </p:sp>
      <p:sp>
        <p:nvSpPr>
          <p:cNvPr id="172" name=""/>
          <p:cNvSpPr/>
          <p:nvPr/>
        </p:nvSpPr>
        <p:spPr>
          <a:xfrm>
            <a:off x="8915400" y="5694480"/>
            <a:ext cx="250704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25d</a:t>
            </a:r>
            <a:r>
              <a:rPr b="1" lang="en-US" sz="1800" spc="-1" strike="noStrike" baseline="-8000">
                <a:solidFill>
                  <a:srgbClr val="000000"/>
                </a:solidFill>
                <a:latin typeface="Arial"/>
                <a:ea typeface="DejaVu Sans"/>
              </a:rPr>
              <a:t>i</a:t>
            </a:r>
            <a:r>
              <a:rPr b="0" lang="en-US" sz="1800" spc="-1" strike="noStrike" baseline="-8000">
                <a:solidFill>
                  <a:srgbClr val="000000"/>
                </a:solidFill>
                <a:latin typeface="Arial"/>
                <a:ea typeface="DejaVu Sans"/>
              </a:rPr>
              <a:t> </a:t>
            </a:r>
            <a:r>
              <a:rPr b="0" lang="en-US" sz="1800" spc="-1" strike="noStrike">
                <a:solidFill>
                  <a:srgbClr val="000000"/>
                </a:solidFill>
                <a:latin typeface="Arial"/>
                <a:ea typeface="DejaVu Sans"/>
              </a:rPr>
              <a:t>for 0.5T&lt;B</a:t>
            </a:r>
            <a:r>
              <a:rPr b="0" lang="en-US" sz="1800" spc="-1" strike="noStrike" baseline="-8000">
                <a:solidFill>
                  <a:srgbClr val="000000"/>
                </a:solidFill>
                <a:latin typeface="Arial"/>
                <a:ea typeface="DejaVu Sans"/>
              </a:rPr>
              <a:t>0 </a:t>
            </a:r>
            <a:r>
              <a:rPr b="0" lang="en-US" sz="1800" spc="-1" strike="noStrike">
                <a:solidFill>
                  <a:srgbClr val="000000"/>
                </a:solidFill>
                <a:latin typeface="Arial"/>
                <a:ea typeface="DejaVu Sans"/>
              </a:rPr>
              <a:t>&lt;0.8T</a:t>
            </a:r>
            <a:endParaRPr b="0" lang="en-US" sz="1800" spc="-1" strike="noStrike">
              <a:latin typeface="Arial"/>
            </a:endParaRPr>
          </a:p>
        </p:txBody>
      </p:sp>
      <p:sp>
        <p:nvSpPr>
          <p:cNvPr id="173" name=""/>
          <p:cNvSpPr/>
          <p:nvPr/>
        </p:nvSpPr>
        <p:spPr>
          <a:xfrm>
            <a:off x="8907120" y="6151680"/>
            <a:ext cx="22870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32d</a:t>
            </a:r>
            <a:r>
              <a:rPr b="1" lang="en-US" sz="1800" spc="-1" strike="noStrike" baseline="-8000">
                <a:solidFill>
                  <a:srgbClr val="000000"/>
                </a:solidFill>
                <a:latin typeface="Arial"/>
                <a:ea typeface="DejaVu Sans"/>
              </a:rPr>
              <a:t>i</a:t>
            </a:r>
            <a:r>
              <a:rPr b="0" lang="en-US" sz="1800" spc="-1" strike="noStrike" baseline="-8000">
                <a:solidFill>
                  <a:srgbClr val="000000"/>
                </a:solidFill>
                <a:latin typeface="Arial"/>
                <a:ea typeface="DejaVu Sans"/>
              </a:rPr>
              <a:t> </a:t>
            </a:r>
            <a:r>
              <a:rPr b="0" lang="en-US" sz="1800" spc="-1" strike="noStrike">
                <a:solidFill>
                  <a:srgbClr val="000000"/>
                </a:solidFill>
                <a:latin typeface="Arial"/>
                <a:ea typeface="DejaVu Sans"/>
              </a:rPr>
              <a:t>for B</a:t>
            </a:r>
            <a:r>
              <a:rPr b="0" lang="en-US" sz="1800" spc="-1" strike="noStrike" baseline="-8000">
                <a:solidFill>
                  <a:srgbClr val="000000"/>
                </a:solidFill>
                <a:latin typeface="Arial"/>
                <a:ea typeface="DejaVu Sans"/>
              </a:rPr>
              <a:t>0</a:t>
            </a:r>
            <a:r>
              <a:rPr b="0" lang="en-US" sz="1800" spc="-1" strike="noStrike">
                <a:solidFill>
                  <a:srgbClr val="000000"/>
                </a:solidFill>
                <a:latin typeface="Arial"/>
                <a:ea typeface="DejaVu Sans"/>
              </a:rPr>
              <a:t> &gt;0.8T</a:t>
            </a:r>
            <a:endParaRPr b="0" lang="en-US" sz="1800" spc="-1" strike="noStrike">
              <a:latin typeface="Arial"/>
            </a:endParaRPr>
          </a:p>
        </p:txBody>
      </p:sp>
      <p:sp>
        <p:nvSpPr>
          <p:cNvPr id="174" name=""/>
          <p:cNvSpPr/>
          <p:nvPr/>
        </p:nvSpPr>
        <p:spPr>
          <a:xfrm>
            <a:off x="5943600" y="4542120"/>
            <a:ext cx="273564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ff4000"/>
                </a:solidFill>
                <a:latin typeface="Arial"/>
                <a:ea typeface="DejaVu Sans"/>
              </a:rPr>
              <a:t>Related with magnetic field and the particle sizes</a:t>
            </a:r>
            <a:endParaRPr b="0" lang="en-US" sz="1400" spc="-1" strike="noStrike">
              <a:latin typeface="Arial"/>
            </a:endParaRPr>
          </a:p>
        </p:txBody>
      </p:sp>
      <p:sp>
        <p:nvSpPr>
          <p:cNvPr id="175" name=""/>
          <p:cNvSpPr/>
          <p:nvPr/>
        </p:nvSpPr>
        <p:spPr>
          <a:xfrm>
            <a:off x="8686800" y="4195800"/>
            <a:ext cx="2735640" cy="47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ff4000"/>
                </a:solidFill>
                <a:latin typeface="Arial"/>
                <a:ea typeface="DejaVu Sans"/>
              </a:rPr>
              <a:t>Interactions among particles  only occurs here</a:t>
            </a:r>
            <a:endParaRPr b="0" lang="en-US" sz="1400" spc="-1" strike="noStrike">
              <a:latin typeface="Arial"/>
            </a:endParaRPr>
          </a:p>
        </p:txBody>
      </p:sp>
      <p:sp>
        <p:nvSpPr>
          <p:cNvPr id="176" name=""/>
          <p:cNvSpPr/>
          <p:nvPr/>
        </p:nvSpPr>
        <p:spPr>
          <a:xfrm flipH="1" rot="16200000">
            <a:off x="914760" y="1600200"/>
            <a:ext cx="678600" cy="678600"/>
          </a:xfrm>
          <a:custGeom>
            <a:avLst/>
            <a:gdLst/>
            <a:ahLst/>
            <a:rect l="l" t="t" r="r" b="b"/>
            <a:pathLst>
              <a:path w="21600" h="21600">
                <a:moveTo>
                  <a:pt x="5300" y="10800"/>
                </a:moveTo>
                <a:arcTo wR="-5500" hR="-5500" stAng="-10800000" swAng="-10800000"/>
                <a:lnTo>
                  <a:pt x="0" y="10800"/>
                </a:lnTo>
                <a:arcTo wR="10800" hR="10800" stAng="10800000" swAng="10800000"/>
                <a:lnTo>
                  <a:pt x="24300" y="10800"/>
                </a:lnTo>
                <a:lnTo>
                  <a:pt x="18950" y="16150"/>
                </a:lnTo>
                <a:lnTo>
                  <a:pt x="13600" y="10800"/>
                </a:lnTo>
                <a:close/>
              </a:path>
            </a:pathLst>
          </a:custGeom>
          <a:solidFill>
            <a:srgbClr val="ffbf00"/>
          </a:solidFill>
          <a:ln w="0">
            <a:solidFill>
              <a:srgbClr val="3465a4"/>
            </a:solidFill>
          </a:ln>
        </p:spPr>
        <p:style>
          <a:lnRef idx="0"/>
          <a:fillRef idx="0"/>
          <a:effectRef idx="0"/>
          <a:fontRef idx="minor"/>
        </p:style>
      </p:sp>
    </p:spTree>
  </p:cSld>
  <mc:AlternateContent>
    <mc:Choice Requires="p14">
      <p:transition spd="slow" advTm="56000" p14:dur="2000"/>
    </mc:Choice>
    <mc:Fallback>
      <p:transition spd="slow" advTm="56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7/21</a:t>
            </a:r>
            <a:endParaRPr b="0" lang="en-US" sz="1600" spc="-1" strike="noStrike">
              <a:latin typeface="Arial"/>
            </a:endParaRPr>
          </a:p>
        </p:txBody>
      </p:sp>
      <p:sp>
        <p:nvSpPr>
          <p:cNvPr id="178"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179" name="组合 4"/>
          <p:cNvGrpSpPr/>
          <p:nvPr/>
        </p:nvGrpSpPr>
        <p:grpSpPr>
          <a:xfrm>
            <a:off x="0" y="157320"/>
            <a:ext cx="410760" cy="516960"/>
            <a:chOff x="0" y="157320"/>
            <a:chExt cx="410760" cy="516960"/>
          </a:xfrm>
        </p:grpSpPr>
        <p:sp>
          <p:nvSpPr>
            <p:cNvPr id="180"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81"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182" name="矩形 15"/>
          <p:cNvSpPr/>
          <p:nvPr/>
        </p:nvSpPr>
        <p:spPr>
          <a:xfrm>
            <a:off x="416160" y="157320"/>
            <a:ext cx="4460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Case description(validation)</a:t>
            </a:r>
            <a:endParaRPr b="0" lang="en-US" sz="2800" spc="-1" strike="noStrike">
              <a:latin typeface="Arial"/>
            </a:endParaRPr>
          </a:p>
        </p:txBody>
      </p:sp>
      <p:pic>
        <p:nvPicPr>
          <p:cNvPr id="183" name="图片 35" descr=""/>
          <p:cNvPicPr/>
          <p:nvPr/>
        </p:nvPicPr>
        <p:blipFill>
          <a:blip r:embed="rId1"/>
          <a:srcRect l="0" t="0" r="52449" b="0"/>
          <a:stretch/>
        </p:blipFill>
        <p:spPr>
          <a:xfrm>
            <a:off x="9263520" y="0"/>
            <a:ext cx="2103480" cy="674280"/>
          </a:xfrm>
          <a:prstGeom prst="rect">
            <a:avLst/>
          </a:prstGeom>
          <a:ln w="0">
            <a:noFill/>
          </a:ln>
        </p:spPr>
      </p:pic>
      <p:pic>
        <p:nvPicPr>
          <p:cNvPr id="184" name="" descr=""/>
          <p:cNvPicPr/>
          <p:nvPr/>
        </p:nvPicPr>
        <p:blipFill>
          <a:blip r:embed="rId2"/>
          <a:stretch/>
        </p:blipFill>
        <p:spPr>
          <a:xfrm>
            <a:off x="0" y="1143000"/>
            <a:ext cx="11900520" cy="2735640"/>
          </a:xfrm>
          <a:prstGeom prst="rect">
            <a:avLst/>
          </a:prstGeom>
          <a:ln w="0">
            <a:noFill/>
          </a:ln>
        </p:spPr>
      </p:pic>
      <p:sp>
        <p:nvSpPr>
          <p:cNvPr id="185" name=""/>
          <p:cNvSpPr/>
          <p:nvPr/>
        </p:nvSpPr>
        <p:spPr>
          <a:xfrm>
            <a:off x="0" y="4572000"/>
            <a:ext cx="270756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Time step is set to 10</a:t>
            </a:r>
            <a:r>
              <a:rPr b="0" lang="en-US" sz="1600" spc="-1" strike="noStrike" baseline="33000">
                <a:solidFill>
                  <a:srgbClr val="000000"/>
                </a:solidFill>
                <a:latin typeface="Arial"/>
                <a:ea typeface="DejaVu Sans"/>
              </a:rPr>
              <a:t>−6</a:t>
            </a:r>
            <a:r>
              <a:rPr b="0" lang="en-US" sz="1600" spc="-1" strike="noStrike">
                <a:solidFill>
                  <a:srgbClr val="000000"/>
                </a:solidFill>
                <a:latin typeface="Arial"/>
                <a:ea typeface="DejaVu Sans"/>
              </a:rPr>
              <a:t> s</a:t>
            </a:r>
            <a:endParaRPr b="0" lang="en-US" sz="1600" spc="-1" strike="noStrike">
              <a:latin typeface="Arial"/>
            </a:endParaRPr>
          </a:p>
        </p:txBody>
      </p:sp>
      <p:sp>
        <p:nvSpPr>
          <p:cNvPr id="186" name=""/>
          <p:cNvSpPr/>
          <p:nvPr/>
        </p:nvSpPr>
        <p:spPr>
          <a:xfrm>
            <a:off x="0" y="4114800"/>
            <a:ext cx="547884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Density of particle&amp; fluid:1087 kg/m</a:t>
            </a:r>
            <a:r>
              <a:rPr b="0" lang="en-US" sz="1600" spc="-1" strike="noStrike" baseline="33000">
                <a:solidFill>
                  <a:srgbClr val="000000"/>
                </a:solidFill>
                <a:latin typeface="Arial"/>
                <a:ea typeface="DejaVu Sans"/>
              </a:rPr>
              <a:t>3</a:t>
            </a:r>
            <a:r>
              <a:rPr b="0" lang="en-US" sz="1600" spc="-1" strike="noStrike">
                <a:solidFill>
                  <a:srgbClr val="000000"/>
                </a:solidFill>
                <a:latin typeface="Arial"/>
                <a:ea typeface="DejaVu Sans"/>
              </a:rPr>
              <a:t> and 1000 kg/m</a:t>
            </a:r>
            <a:r>
              <a:rPr b="0" lang="en-US" sz="1600" spc="-1" strike="noStrike" baseline="33000">
                <a:solidFill>
                  <a:srgbClr val="000000"/>
                </a:solidFill>
                <a:latin typeface="Arial"/>
                <a:ea typeface="DejaVu Sans"/>
              </a:rPr>
              <a:t>3</a:t>
            </a:r>
            <a:endParaRPr b="0" lang="en-US" sz="1600" spc="-1" strike="noStrike">
              <a:latin typeface="Arial"/>
            </a:endParaRPr>
          </a:p>
        </p:txBody>
      </p:sp>
      <p:sp>
        <p:nvSpPr>
          <p:cNvPr id="187" name=""/>
          <p:cNvSpPr/>
          <p:nvPr/>
        </p:nvSpPr>
        <p:spPr>
          <a:xfrm>
            <a:off x="19080" y="5029200"/>
            <a:ext cx="637596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Diameter of particles is 11um and 5.5um for case1 and case2</a:t>
            </a:r>
            <a:endParaRPr b="0" lang="en-US" sz="1600" spc="-1" strike="noStrike">
              <a:latin typeface="Arial"/>
            </a:endParaRPr>
          </a:p>
        </p:txBody>
      </p:sp>
      <p:pic>
        <p:nvPicPr>
          <p:cNvPr id="188" name="" descr=""/>
          <p:cNvPicPr/>
          <p:nvPr/>
        </p:nvPicPr>
        <p:blipFill>
          <a:blip r:embed="rId3"/>
          <a:stretch/>
        </p:blipFill>
        <p:spPr>
          <a:xfrm>
            <a:off x="9484920" y="4541040"/>
            <a:ext cx="1230480" cy="258840"/>
          </a:xfrm>
          <a:prstGeom prst="rect">
            <a:avLst/>
          </a:prstGeom>
          <a:ln w="0">
            <a:noFill/>
          </a:ln>
        </p:spPr>
      </p:pic>
      <p:pic>
        <p:nvPicPr>
          <p:cNvPr id="189" name="" descr=""/>
          <p:cNvPicPr/>
          <p:nvPr/>
        </p:nvPicPr>
        <p:blipFill>
          <a:blip r:embed="rId4"/>
          <a:srcRect l="0" t="6960" r="0" b="0"/>
          <a:stretch/>
        </p:blipFill>
        <p:spPr>
          <a:xfrm>
            <a:off x="9506160" y="4950360"/>
            <a:ext cx="1051200" cy="202320"/>
          </a:xfrm>
          <a:prstGeom prst="rect">
            <a:avLst/>
          </a:prstGeom>
          <a:ln w="0">
            <a:noFill/>
          </a:ln>
        </p:spPr>
      </p:pic>
      <p:sp>
        <p:nvSpPr>
          <p:cNvPr id="190" name=""/>
          <p:cNvSpPr/>
          <p:nvPr/>
        </p:nvSpPr>
        <p:spPr>
          <a:xfrm>
            <a:off x="6701040" y="4453560"/>
            <a:ext cx="231912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Magnetic field for case2</a:t>
            </a:r>
            <a:endParaRPr b="0" lang="en-US" sz="1500" spc="-1" strike="noStrike">
              <a:latin typeface="Arial"/>
            </a:endParaRPr>
          </a:p>
        </p:txBody>
      </p:sp>
      <p:sp>
        <p:nvSpPr>
          <p:cNvPr id="191" name=""/>
          <p:cNvSpPr/>
          <p:nvPr/>
        </p:nvSpPr>
        <p:spPr>
          <a:xfrm>
            <a:off x="0" y="5486400"/>
            <a:ext cx="5707440" cy="53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Young’s modulus of the particle material is 10</a:t>
            </a:r>
            <a:r>
              <a:rPr b="0" lang="en-US" sz="1600" spc="-1" strike="noStrike" baseline="33000">
                <a:solidFill>
                  <a:srgbClr val="000000"/>
                </a:solidFill>
                <a:latin typeface="Arial"/>
                <a:ea typeface="DejaVu Sans"/>
              </a:rPr>
              <a:t>9</a:t>
            </a:r>
            <a:r>
              <a:rPr b="0" lang="en-US" sz="1600" spc="-1" strike="noStrike">
                <a:solidFill>
                  <a:srgbClr val="000000"/>
                </a:solidFill>
                <a:latin typeface="Arial"/>
                <a:ea typeface="DejaVu Sans"/>
              </a:rPr>
              <a:t> N/m</a:t>
            </a:r>
            <a:r>
              <a:rPr b="0" lang="en-US" sz="1600" spc="-1" strike="noStrike" baseline="33000">
                <a:solidFill>
                  <a:srgbClr val="000000"/>
                </a:solidFill>
                <a:latin typeface="Arial"/>
                <a:ea typeface="DejaVu Sans"/>
              </a:rPr>
              <a:t>2</a:t>
            </a:r>
            <a:endParaRPr b="0" lang="en-US" sz="1600" spc="-1" strike="noStrike">
              <a:latin typeface="Arial"/>
            </a:endParaRPr>
          </a:p>
        </p:txBody>
      </p:sp>
      <p:sp>
        <p:nvSpPr>
          <p:cNvPr id="192" name=""/>
          <p:cNvSpPr/>
          <p:nvPr/>
        </p:nvSpPr>
        <p:spPr>
          <a:xfrm>
            <a:off x="-68040" y="5856120"/>
            <a:ext cx="394668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Tangential stiffness is 10 Nsm</a:t>
            </a:r>
            <a:r>
              <a:rPr b="0" lang="en-US" sz="1600" spc="-1" strike="noStrike" baseline="33000">
                <a:solidFill>
                  <a:srgbClr val="000000"/>
                </a:solidFill>
                <a:latin typeface="Arial"/>
                <a:ea typeface="DejaVu Sans"/>
              </a:rPr>
              <a:t>−1</a:t>
            </a:r>
            <a:endParaRPr b="0" lang="en-US" sz="1600" spc="-1" strike="noStrike">
              <a:latin typeface="Arial"/>
            </a:endParaRPr>
          </a:p>
        </p:txBody>
      </p:sp>
      <p:sp>
        <p:nvSpPr>
          <p:cNvPr id="193" name=""/>
          <p:cNvSpPr/>
          <p:nvPr/>
        </p:nvSpPr>
        <p:spPr>
          <a:xfrm>
            <a:off x="-64800" y="6313320"/>
            <a:ext cx="485784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The Poisson ratio&amp; COF.  are both 0.5</a:t>
            </a:r>
            <a:endParaRPr b="0" lang="en-US" sz="1600" spc="-1" strike="noStrike">
              <a:latin typeface="Arial"/>
            </a:endParaRPr>
          </a:p>
        </p:txBody>
      </p:sp>
      <p:sp>
        <p:nvSpPr>
          <p:cNvPr id="194" name=""/>
          <p:cNvSpPr/>
          <p:nvPr/>
        </p:nvSpPr>
        <p:spPr>
          <a:xfrm>
            <a:off x="6257520" y="6033600"/>
            <a:ext cx="533484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relative magnetic permeability of particles is 1.23</a:t>
            </a:r>
            <a:endParaRPr b="0" lang="en-US" sz="1600" spc="-1" strike="noStrike">
              <a:latin typeface="Arial"/>
            </a:endParaRPr>
          </a:p>
        </p:txBody>
      </p:sp>
      <p:sp>
        <p:nvSpPr>
          <p:cNvPr id="195" name=""/>
          <p:cNvSpPr/>
          <p:nvPr/>
        </p:nvSpPr>
        <p:spPr>
          <a:xfrm>
            <a:off x="6257520" y="5715000"/>
            <a:ext cx="585756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magnetic permeability of the fluid is 1.25 × 10</a:t>
            </a:r>
            <a:r>
              <a:rPr b="0" lang="en-US" sz="1600" spc="-1" strike="noStrike" baseline="33000">
                <a:solidFill>
                  <a:srgbClr val="000000"/>
                </a:solidFill>
                <a:latin typeface="Arial"/>
                <a:ea typeface="DejaVu Sans"/>
              </a:rPr>
              <a:t>−6</a:t>
            </a:r>
            <a:r>
              <a:rPr b="0" lang="en-US" sz="1600" spc="-1" strike="noStrike">
                <a:solidFill>
                  <a:srgbClr val="000000"/>
                </a:solidFill>
                <a:latin typeface="Arial"/>
                <a:ea typeface="DejaVu Sans"/>
              </a:rPr>
              <a:t> A/m</a:t>
            </a:r>
            <a:endParaRPr b="0" lang="en-US" sz="1600" spc="-1" strike="noStrike">
              <a:latin typeface="Arial"/>
            </a:endParaRPr>
          </a:p>
        </p:txBody>
      </p:sp>
      <p:sp>
        <p:nvSpPr>
          <p:cNvPr id="196" name=""/>
          <p:cNvSpPr/>
          <p:nvPr/>
        </p:nvSpPr>
        <p:spPr>
          <a:xfrm>
            <a:off x="6701040" y="3958560"/>
            <a:ext cx="231912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solidFill>
                  <a:srgbClr val="000000"/>
                </a:solidFill>
                <a:latin typeface="Arial"/>
                <a:ea typeface="DejaVu Sans"/>
              </a:rPr>
              <a:t>Magnetic field for case1</a:t>
            </a:r>
            <a:endParaRPr b="0" lang="en-US" sz="1500" spc="-1" strike="noStrike">
              <a:latin typeface="Arial"/>
            </a:endParaRPr>
          </a:p>
        </p:txBody>
      </p:sp>
      <p:pic>
        <p:nvPicPr>
          <p:cNvPr id="197" name="" descr=""/>
          <p:cNvPicPr/>
          <p:nvPr/>
        </p:nvPicPr>
        <p:blipFill>
          <a:blip r:embed="rId5"/>
          <a:stretch/>
        </p:blipFill>
        <p:spPr>
          <a:xfrm>
            <a:off x="10722960" y="4046040"/>
            <a:ext cx="934920" cy="258840"/>
          </a:xfrm>
          <a:prstGeom prst="rect">
            <a:avLst/>
          </a:prstGeom>
          <a:ln w="0">
            <a:noFill/>
          </a:ln>
        </p:spPr>
      </p:pic>
      <p:pic>
        <p:nvPicPr>
          <p:cNvPr id="198" name="" descr=""/>
          <p:cNvPicPr/>
          <p:nvPr/>
        </p:nvPicPr>
        <p:blipFill>
          <a:blip r:embed="rId6"/>
          <a:stretch/>
        </p:blipFill>
        <p:spPr>
          <a:xfrm>
            <a:off x="9351360" y="4046040"/>
            <a:ext cx="601560" cy="258840"/>
          </a:xfrm>
          <a:prstGeom prst="rect">
            <a:avLst/>
          </a:prstGeom>
          <a:ln w="0">
            <a:noFill/>
          </a:ln>
        </p:spPr>
      </p:pic>
      <p:sp>
        <p:nvSpPr>
          <p:cNvPr id="199" name=""/>
          <p:cNvSpPr/>
          <p:nvPr/>
        </p:nvSpPr>
        <p:spPr>
          <a:xfrm>
            <a:off x="2514600" y="768960"/>
            <a:ext cx="9670680" cy="59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Pressure velocity couple method pressure implicit with splitting of operators (</a:t>
            </a:r>
            <a:r>
              <a:rPr b="1" lang="en-US" sz="1800" spc="-1" strike="noStrike">
                <a:solidFill>
                  <a:srgbClr val="c9211e"/>
                </a:solidFill>
                <a:latin typeface="Arial"/>
                <a:ea typeface="DejaVu Sans"/>
              </a:rPr>
              <a:t>PISO</a:t>
            </a:r>
            <a:r>
              <a:rPr b="0" lang="en-US" sz="1800" spc="-1" strike="noStrike">
                <a:solidFill>
                  <a:srgbClr val="000000"/>
                </a:solidFill>
                <a:latin typeface="Arial"/>
                <a:ea typeface="DejaVu Sans"/>
              </a:rPr>
              <a:t>) method</a:t>
            </a:r>
            <a:endParaRPr b="0" lang="en-US" sz="1800" spc="-1" strike="noStrike">
              <a:latin typeface="Arial"/>
            </a:endParaRPr>
          </a:p>
        </p:txBody>
      </p:sp>
      <p:sp>
        <p:nvSpPr>
          <p:cNvPr id="200" name=""/>
          <p:cNvSpPr/>
          <p:nvPr/>
        </p:nvSpPr>
        <p:spPr>
          <a:xfrm>
            <a:off x="9351360" y="4805280"/>
            <a:ext cx="1366200" cy="451800"/>
          </a:xfrm>
          <a:prstGeom prst="ellipse">
            <a:avLst/>
          </a:prstGeom>
          <a:noFill/>
          <a:ln w="0">
            <a:solidFill>
              <a:srgbClr val="3465a4"/>
            </a:solidFill>
          </a:ln>
        </p:spPr>
        <p:style>
          <a:lnRef idx="0"/>
          <a:fillRef idx="0"/>
          <a:effectRef idx="0"/>
          <a:fontRef idx="minor"/>
        </p:style>
      </p:sp>
    </p:spTree>
  </p:cSld>
  <mc:AlternateContent>
    <mc:Choice Requires="p14">
      <p:transition spd="slow" advTm="115000" p14:dur="2000"/>
    </mc:Choice>
    <mc:Fallback>
      <p:transition spd="slow" advTm="115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文本框 19"/>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8/21</a:t>
            </a:r>
            <a:endParaRPr b="0" lang="en-US" sz="1600" spc="-1" strike="noStrike">
              <a:latin typeface="Arial"/>
            </a:endParaRPr>
          </a:p>
        </p:txBody>
      </p:sp>
      <p:sp>
        <p:nvSpPr>
          <p:cNvPr id="202" name="直接连接符 7"/>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03" name="组合 5"/>
          <p:cNvGrpSpPr/>
          <p:nvPr/>
        </p:nvGrpSpPr>
        <p:grpSpPr>
          <a:xfrm>
            <a:off x="0" y="157320"/>
            <a:ext cx="410760" cy="516960"/>
            <a:chOff x="0" y="157320"/>
            <a:chExt cx="410760" cy="516960"/>
          </a:xfrm>
        </p:grpSpPr>
        <p:sp>
          <p:nvSpPr>
            <p:cNvPr id="204" name="矩形 23"/>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05" name="矩形 24"/>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206" name="矩形 25"/>
          <p:cNvSpPr/>
          <p:nvPr/>
        </p:nvSpPr>
        <p:spPr>
          <a:xfrm>
            <a:off x="457200" y="157320"/>
            <a:ext cx="80085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Case description(study on the function of B, G&amp;d</a:t>
            </a:r>
            <a:r>
              <a:rPr b="1" lang="en-US" sz="2800" spc="-1" strike="noStrike" baseline="-8000">
                <a:solidFill>
                  <a:srgbClr val="58595b"/>
                </a:solidFill>
                <a:latin typeface="Times New Roman"/>
                <a:ea typeface="微软雅黑"/>
              </a:rPr>
              <a:t>p</a:t>
            </a:r>
            <a:r>
              <a:rPr b="1" lang="en-US" sz="2800" spc="-1" strike="noStrike">
                <a:solidFill>
                  <a:srgbClr val="58595b"/>
                </a:solidFill>
                <a:latin typeface="Times New Roman"/>
                <a:ea typeface="微软雅黑"/>
              </a:rPr>
              <a:t> )</a:t>
            </a:r>
            <a:endParaRPr b="0" lang="en-US" sz="2800" spc="-1" strike="noStrike">
              <a:latin typeface="Arial"/>
            </a:endParaRPr>
          </a:p>
        </p:txBody>
      </p:sp>
      <p:pic>
        <p:nvPicPr>
          <p:cNvPr id="207" name="图片 8" descr=""/>
          <p:cNvPicPr/>
          <p:nvPr/>
        </p:nvPicPr>
        <p:blipFill>
          <a:blip r:embed="rId1"/>
          <a:srcRect l="0" t="0" r="52449" b="0"/>
          <a:stretch/>
        </p:blipFill>
        <p:spPr>
          <a:xfrm>
            <a:off x="9263520" y="0"/>
            <a:ext cx="2103480" cy="674280"/>
          </a:xfrm>
          <a:prstGeom prst="rect">
            <a:avLst/>
          </a:prstGeom>
          <a:ln w="0">
            <a:noFill/>
          </a:ln>
        </p:spPr>
      </p:pic>
      <p:sp>
        <p:nvSpPr>
          <p:cNvPr id="208" name=""/>
          <p:cNvSpPr/>
          <p:nvPr/>
        </p:nvSpPr>
        <p:spPr>
          <a:xfrm>
            <a:off x="0" y="1827360"/>
            <a:ext cx="270756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Time step is set to 10</a:t>
            </a:r>
            <a:r>
              <a:rPr b="0" lang="en-US" sz="1600" spc="-1" strike="noStrike" baseline="33000">
                <a:solidFill>
                  <a:srgbClr val="000000"/>
                </a:solidFill>
                <a:latin typeface="Arial"/>
                <a:ea typeface="DejaVu Sans"/>
              </a:rPr>
              <a:t>−6</a:t>
            </a:r>
            <a:r>
              <a:rPr b="0" lang="en-US" sz="1600" spc="-1" strike="noStrike">
                <a:solidFill>
                  <a:srgbClr val="000000"/>
                </a:solidFill>
                <a:latin typeface="Arial"/>
                <a:ea typeface="DejaVu Sans"/>
              </a:rPr>
              <a:t> s</a:t>
            </a:r>
            <a:endParaRPr b="0" lang="en-US" sz="1600" spc="-1" strike="noStrike">
              <a:latin typeface="Arial"/>
            </a:endParaRPr>
          </a:p>
        </p:txBody>
      </p:sp>
      <p:sp>
        <p:nvSpPr>
          <p:cNvPr id="209" name=""/>
          <p:cNvSpPr/>
          <p:nvPr/>
        </p:nvSpPr>
        <p:spPr>
          <a:xfrm>
            <a:off x="0" y="1370160"/>
            <a:ext cx="5478840" cy="36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Density of particle&amp; fluid:1087 kg/m</a:t>
            </a:r>
            <a:r>
              <a:rPr b="0" lang="en-US" sz="1600" spc="-1" strike="noStrike" baseline="33000">
                <a:solidFill>
                  <a:srgbClr val="000000"/>
                </a:solidFill>
                <a:latin typeface="Arial"/>
                <a:ea typeface="DejaVu Sans"/>
              </a:rPr>
              <a:t>3</a:t>
            </a:r>
            <a:r>
              <a:rPr b="0" lang="en-US" sz="1600" spc="-1" strike="noStrike">
                <a:solidFill>
                  <a:srgbClr val="000000"/>
                </a:solidFill>
                <a:latin typeface="Arial"/>
                <a:ea typeface="DejaVu Sans"/>
              </a:rPr>
              <a:t> and 1000 kg/m</a:t>
            </a:r>
            <a:r>
              <a:rPr b="0" lang="en-US" sz="1600" spc="-1" strike="noStrike" baseline="33000">
                <a:solidFill>
                  <a:srgbClr val="000000"/>
                </a:solidFill>
                <a:latin typeface="Arial"/>
                <a:ea typeface="DejaVu Sans"/>
              </a:rPr>
              <a:t>3</a:t>
            </a:r>
            <a:endParaRPr b="0" lang="en-US" sz="1600" spc="-1" strike="noStrike">
              <a:latin typeface="Arial"/>
            </a:endParaRPr>
          </a:p>
        </p:txBody>
      </p:sp>
      <p:sp>
        <p:nvSpPr>
          <p:cNvPr id="210" name=""/>
          <p:cNvSpPr/>
          <p:nvPr/>
        </p:nvSpPr>
        <p:spPr>
          <a:xfrm>
            <a:off x="19080" y="2284560"/>
            <a:ext cx="637596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Diameter of particles is 11um and 5.5um for case1 and case2</a:t>
            </a:r>
            <a:endParaRPr b="0" lang="en-US" sz="1600" spc="-1" strike="noStrike">
              <a:latin typeface="Arial"/>
            </a:endParaRPr>
          </a:p>
        </p:txBody>
      </p:sp>
      <p:sp>
        <p:nvSpPr>
          <p:cNvPr id="211" name=""/>
          <p:cNvSpPr/>
          <p:nvPr/>
        </p:nvSpPr>
        <p:spPr>
          <a:xfrm>
            <a:off x="0" y="2741760"/>
            <a:ext cx="5707440" cy="53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Young’s modulus of the particle material is 10</a:t>
            </a:r>
            <a:r>
              <a:rPr b="0" lang="en-US" sz="1600" spc="-1" strike="noStrike" baseline="33000">
                <a:solidFill>
                  <a:srgbClr val="000000"/>
                </a:solidFill>
                <a:latin typeface="Arial"/>
                <a:ea typeface="DejaVu Sans"/>
              </a:rPr>
              <a:t>9</a:t>
            </a:r>
            <a:r>
              <a:rPr b="0" lang="en-US" sz="1600" spc="-1" strike="noStrike">
                <a:solidFill>
                  <a:srgbClr val="000000"/>
                </a:solidFill>
                <a:latin typeface="Arial"/>
                <a:ea typeface="DejaVu Sans"/>
              </a:rPr>
              <a:t> N/m</a:t>
            </a:r>
            <a:r>
              <a:rPr b="0" lang="en-US" sz="1600" spc="-1" strike="noStrike" baseline="33000">
                <a:solidFill>
                  <a:srgbClr val="000000"/>
                </a:solidFill>
                <a:latin typeface="Arial"/>
                <a:ea typeface="DejaVu Sans"/>
              </a:rPr>
              <a:t>2</a:t>
            </a:r>
            <a:endParaRPr b="0" lang="en-US" sz="1600" spc="-1" strike="noStrike">
              <a:latin typeface="Arial"/>
            </a:endParaRPr>
          </a:p>
        </p:txBody>
      </p:sp>
      <p:sp>
        <p:nvSpPr>
          <p:cNvPr id="212" name=""/>
          <p:cNvSpPr/>
          <p:nvPr/>
        </p:nvSpPr>
        <p:spPr>
          <a:xfrm>
            <a:off x="-65880" y="3200400"/>
            <a:ext cx="394668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Tangential stiffness is 10 Nsm</a:t>
            </a:r>
            <a:r>
              <a:rPr b="0" lang="en-US" sz="1600" spc="-1" strike="noStrike" baseline="33000">
                <a:solidFill>
                  <a:srgbClr val="000000"/>
                </a:solidFill>
                <a:latin typeface="Arial"/>
                <a:ea typeface="DejaVu Sans"/>
              </a:rPr>
              <a:t>−1</a:t>
            </a:r>
            <a:endParaRPr b="0" lang="en-US" sz="1600" spc="-1" strike="noStrike">
              <a:latin typeface="Arial"/>
            </a:endParaRPr>
          </a:p>
        </p:txBody>
      </p:sp>
      <p:sp>
        <p:nvSpPr>
          <p:cNvPr id="213" name=""/>
          <p:cNvSpPr/>
          <p:nvPr/>
        </p:nvSpPr>
        <p:spPr>
          <a:xfrm>
            <a:off x="-62640" y="3657600"/>
            <a:ext cx="4857840" cy="308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 </a:t>
            </a:r>
            <a:r>
              <a:rPr b="0" lang="en-US" sz="1600" spc="-1" strike="noStrike">
                <a:solidFill>
                  <a:srgbClr val="000000"/>
                </a:solidFill>
                <a:latin typeface="Arial"/>
                <a:ea typeface="DejaVu Sans"/>
              </a:rPr>
              <a:t>The Poisson ratio&amp; COF.  are both 0.5</a:t>
            </a:r>
            <a:endParaRPr b="0" lang="en-US" sz="1600" spc="-1" strike="noStrike">
              <a:latin typeface="Arial"/>
            </a:endParaRPr>
          </a:p>
        </p:txBody>
      </p:sp>
      <p:sp>
        <p:nvSpPr>
          <p:cNvPr id="214" name=""/>
          <p:cNvSpPr/>
          <p:nvPr/>
        </p:nvSpPr>
        <p:spPr>
          <a:xfrm>
            <a:off x="0" y="4343400"/>
            <a:ext cx="5334840" cy="366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relative magnetic permeability of particles is 1.23</a:t>
            </a:r>
            <a:endParaRPr b="0" lang="en-US" sz="1600" spc="-1" strike="noStrike">
              <a:latin typeface="Arial"/>
            </a:endParaRPr>
          </a:p>
        </p:txBody>
      </p:sp>
      <p:sp>
        <p:nvSpPr>
          <p:cNvPr id="215" name=""/>
          <p:cNvSpPr/>
          <p:nvPr/>
        </p:nvSpPr>
        <p:spPr>
          <a:xfrm>
            <a:off x="0" y="3998880"/>
            <a:ext cx="5857560" cy="33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The magnetic permeability of the fluid is 1.25 × 10</a:t>
            </a:r>
            <a:r>
              <a:rPr b="0" lang="en-US" sz="1600" spc="-1" strike="noStrike" baseline="33000">
                <a:solidFill>
                  <a:srgbClr val="000000"/>
                </a:solidFill>
                <a:latin typeface="Arial"/>
                <a:ea typeface="DejaVu Sans"/>
              </a:rPr>
              <a:t>−6</a:t>
            </a:r>
            <a:r>
              <a:rPr b="0" lang="en-US" sz="1600" spc="-1" strike="noStrike">
                <a:solidFill>
                  <a:srgbClr val="000000"/>
                </a:solidFill>
                <a:latin typeface="Arial"/>
                <a:ea typeface="DejaVu Sans"/>
              </a:rPr>
              <a:t> A/m</a:t>
            </a:r>
            <a:endParaRPr b="0" lang="en-US" sz="1600" spc="-1" strike="noStrike">
              <a:latin typeface="Arial"/>
            </a:endParaRPr>
          </a:p>
        </p:txBody>
      </p:sp>
      <p:sp>
        <p:nvSpPr>
          <p:cNvPr id="216" name=""/>
          <p:cNvSpPr/>
          <p:nvPr/>
        </p:nvSpPr>
        <p:spPr>
          <a:xfrm>
            <a:off x="2514600" y="768960"/>
            <a:ext cx="9670680" cy="595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Pressure velocity couple method pressure implicit with splitting of operators (</a:t>
            </a:r>
            <a:r>
              <a:rPr b="1" lang="en-US" sz="1800" spc="-1" strike="noStrike">
                <a:solidFill>
                  <a:srgbClr val="c9211e"/>
                </a:solidFill>
                <a:latin typeface="Arial"/>
                <a:ea typeface="DejaVu Sans"/>
              </a:rPr>
              <a:t>PISO</a:t>
            </a:r>
            <a:r>
              <a:rPr b="0" lang="en-US" sz="1800" spc="-1" strike="noStrike">
                <a:solidFill>
                  <a:srgbClr val="000000"/>
                </a:solidFill>
                <a:latin typeface="Arial"/>
                <a:ea typeface="DejaVu Sans"/>
              </a:rPr>
              <a:t>) method</a:t>
            </a:r>
            <a:endParaRPr b="0" lang="en-US" sz="1800" spc="-1" strike="noStrike">
              <a:latin typeface="Arial"/>
            </a:endParaRPr>
          </a:p>
        </p:txBody>
      </p:sp>
      <p:sp>
        <p:nvSpPr>
          <p:cNvPr id="217" name=""/>
          <p:cNvSpPr/>
          <p:nvPr/>
        </p:nvSpPr>
        <p:spPr>
          <a:xfrm>
            <a:off x="0" y="1370160"/>
            <a:ext cx="5938200" cy="3653640"/>
          </a:xfrm>
          <a:prstGeom prst="rect">
            <a:avLst/>
          </a:prstGeom>
          <a:noFill/>
          <a:ln w="29160">
            <a:solidFill>
              <a:srgbClr val="3465a4"/>
            </a:solidFill>
            <a:round/>
          </a:ln>
        </p:spPr>
        <p:style>
          <a:lnRef idx="0"/>
          <a:fillRef idx="0"/>
          <a:effectRef idx="0"/>
          <a:fontRef idx="minor"/>
        </p:style>
      </p:sp>
      <p:sp>
        <p:nvSpPr>
          <p:cNvPr id="218" name=""/>
          <p:cNvSpPr/>
          <p:nvPr/>
        </p:nvSpPr>
        <p:spPr>
          <a:xfrm>
            <a:off x="0" y="5140080"/>
            <a:ext cx="476712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Material properties are same as former cases</a:t>
            </a:r>
            <a:endParaRPr b="0" lang="en-US" sz="1700" spc="-1" strike="noStrike">
              <a:latin typeface="Arial"/>
            </a:endParaRPr>
          </a:p>
        </p:txBody>
      </p:sp>
      <p:pic>
        <p:nvPicPr>
          <p:cNvPr id="219" name="" descr=""/>
          <p:cNvPicPr/>
          <p:nvPr/>
        </p:nvPicPr>
        <p:blipFill>
          <a:blip r:embed="rId2"/>
          <a:stretch/>
        </p:blipFill>
        <p:spPr>
          <a:xfrm>
            <a:off x="9569160" y="2057400"/>
            <a:ext cx="1334160" cy="284040"/>
          </a:xfrm>
          <a:prstGeom prst="rect">
            <a:avLst/>
          </a:prstGeom>
          <a:ln w="0">
            <a:noFill/>
          </a:ln>
        </p:spPr>
      </p:pic>
      <p:sp>
        <p:nvSpPr>
          <p:cNvPr id="220" name=""/>
          <p:cNvSpPr/>
          <p:nvPr/>
        </p:nvSpPr>
        <p:spPr>
          <a:xfrm>
            <a:off x="6858000" y="2057400"/>
            <a:ext cx="202752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For const M field:</a:t>
            </a:r>
            <a:endParaRPr b="0" lang="en-US" sz="1800" spc="-1" strike="noStrike">
              <a:latin typeface="Arial"/>
            </a:endParaRPr>
          </a:p>
        </p:txBody>
      </p:sp>
      <p:sp>
        <p:nvSpPr>
          <p:cNvPr id="221" name=""/>
          <p:cNvSpPr/>
          <p:nvPr/>
        </p:nvSpPr>
        <p:spPr>
          <a:xfrm>
            <a:off x="9269640" y="2514600"/>
            <a:ext cx="238356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The increment is 0.1T</a:t>
            </a:r>
            <a:endParaRPr b="0" lang="en-US" sz="1700" spc="-1" strike="noStrike">
              <a:latin typeface="Arial"/>
            </a:endParaRPr>
          </a:p>
        </p:txBody>
      </p:sp>
      <p:sp>
        <p:nvSpPr>
          <p:cNvPr id="222" name=""/>
          <p:cNvSpPr/>
          <p:nvPr/>
        </p:nvSpPr>
        <p:spPr>
          <a:xfrm>
            <a:off x="6882480" y="3623400"/>
            <a:ext cx="2027520" cy="36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For gradient field:</a:t>
            </a:r>
            <a:endParaRPr b="0" lang="en-US" sz="1800" spc="-1" strike="noStrike">
              <a:latin typeface="Arial"/>
            </a:endParaRPr>
          </a:p>
        </p:txBody>
      </p:sp>
      <p:sp>
        <p:nvSpPr>
          <p:cNvPr id="223" name=""/>
          <p:cNvSpPr/>
          <p:nvPr/>
        </p:nvSpPr>
        <p:spPr>
          <a:xfrm>
            <a:off x="9211680" y="3650760"/>
            <a:ext cx="221292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Range from 0~1T/m</a:t>
            </a:r>
            <a:endParaRPr b="0" lang="en-US" sz="1700" spc="-1" strike="noStrike">
              <a:latin typeface="Arial"/>
            </a:endParaRPr>
          </a:p>
        </p:txBody>
      </p:sp>
      <p:sp>
        <p:nvSpPr>
          <p:cNvPr id="224" name=""/>
          <p:cNvSpPr/>
          <p:nvPr/>
        </p:nvSpPr>
        <p:spPr>
          <a:xfrm>
            <a:off x="9144000" y="4454280"/>
            <a:ext cx="273780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The increment is 0.1T/m</a:t>
            </a:r>
            <a:endParaRPr b="0" lang="en-US" sz="1700" spc="-1" strike="noStrike">
              <a:latin typeface="Arial"/>
            </a:endParaRPr>
          </a:p>
        </p:txBody>
      </p:sp>
      <p:sp>
        <p:nvSpPr>
          <p:cNvPr id="225" name=""/>
          <p:cNvSpPr/>
          <p:nvPr/>
        </p:nvSpPr>
        <p:spPr>
          <a:xfrm>
            <a:off x="9372600" y="4107960"/>
            <a:ext cx="1949040" cy="340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B</a:t>
            </a:r>
            <a:r>
              <a:rPr b="0" lang="en-US" sz="1700" spc="-1" strike="noStrike" baseline="-8000">
                <a:solidFill>
                  <a:srgbClr val="000000"/>
                </a:solidFill>
                <a:latin typeface="Arial"/>
                <a:ea typeface="DejaVu Sans"/>
              </a:rPr>
              <a:t>0</a:t>
            </a:r>
            <a:r>
              <a:rPr b="0" lang="en-US" sz="1700" spc="-1" strike="noStrike">
                <a:solidFill>
                  <a:srgbClr val="000000"/>
                </a:solidFill>
                <a:latin typeface="Arial"/>
                <a:ea typeface="DejaVu Sans"/>
              </a:rPr>
              <a:t> are 0.5 and 1T</a:t>
            </a:r>
            <a:endParaRPr b="0" lang="en-US" sz="1700" spc="-1" strike="noStrike">
              <a:latin typeface="Arial"/>
            </a:endParaRPr>
          </a:p>
        </p:txBody>
      </p:sp>
      <p:sp>
        <p:nvSpPr>
          <p:cNvPr id="226" name=""/>
          <p:cNvSpPr/>
          <p:nvPr/>
        </p:nvSpPr>
        <p:spPr>
          <a:xfrm>
            <a:off x="9298440" y="5316120"/>
            <a:ext cx="2585520" cy="85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Particles’ size are 11um&amp; 22um for each cases above </a:t>
            </a:r>
            <a:endParaRPr b="0" lang="en-US" sz="1700" spc="-1" strike="noStrike">
              <a:latin typeface="Arial"/>
            </a:endParaRPr>
          </a:p>
        </p:txBody>
      </p:sp>
      <p:sp>
        <p:nvSpPr>
          <p:cNvPr id="227" name=""/>
          <p:cNvSpPr/>
          <p:nvPr/>
        </p:nvSpPr>
        <p:spPr>
          <a:xfrm>
            <a:off x="6858000" y="5257800"/>
            <a:ext cx="2027520" cy="368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For particles’ size:</a:t>
            </a:r>
            <a:endParaRPr b="0" lang="en-US" sz="1800" spc="-1" strike="noStrike">
              <a:latin typeface="Arial"/>
            </a:endParaRPr>
          </a:p>
        </p:txBody>
      </p:sp>
    </p:spTree>
  </p:cSld>
  <mc:AlternateContent>
    <mc:Choice Requires="p14">
      <p:transition spd="slow" advTm="115000" p14:dur="2000"/>
    </mc:Choice>
    <mc:Fallback>
      <p:transition spd="slow" advTm="115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文本框 5"/>
          <p:cNvSpPr/>
          <p:nvPr/>
        </p:nvSpPr>
        <p:spPr>
          <a:xfrm>
            <a:off x="11430000" y="6519600"/>
            <a:ext cx="75384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767171"/>
                </a:solidFill>
                <a:latin typeface="Times New Roman"/>
                <a:ea typeface="DejaVu Sans"/>
              </a:rPr>
              <a:t>9/21</a:t>
            </a:r>
            <a:endParaRPr b="0" lang="en-US" sz="1600" spc="-1" strike="noStrike">
              <a:latin typeface="Arial"/>
            </a:endParaRPr>
          </a:p>
        </p:txBody>
      </p:sp>
      <p:sp>
        <p:nvSpPr>
          <p:cNvPr id="229" name="直接连接符 3"/>
          <p:cNvSpPr/>
          <p:nvPr/>
        </p:nvSpPr>
        <p:spPr>
          <a:xfrm>
            <a:off x="0" y="682200"/>
            <a:ext cx="12191760" cy="360"/>
          </a:xfrm>
          <a:prstGeom prst="line">
            <a:avLst/>
          </a:prstGeom>
          <a:ln w="38100">
            <a:solidFill>
              <a:srgbClr val="ffc208"/>
            </a:solidFill>
          </a:ln>
        </p:spPr>
        <p:style>
          <a:lnRef idx="1">
            <a:schemeClr val="accent1"/>
          </a:lnRef>
          <a:fillRef idx="0">
            <a:schemeClr val="accent1"/>
          </a:fillRef>
          <a:effectRef idx="0">
            <a:schemeClr val="accent1"/>
          </a:effectRef>
          <a:fontRef idx="minor"/>
        </p:style>
      </p:sp>
      <p:grpSp>
        <p:nvGrpSpPr>
          <p:cNvPr id="230" name="组合 4"/>
          <p:cNvGrpSpPr/>
          <p:nvPr/>
        </p:nvGrpSpPr>
        <p:grpSpPr>
          <a:xfrm>
            <a:off x="0" y="157320"/>
            <a:ext cx="410760" cy="516960"/>
            <a:chOff x="0" y="157320"/>
            <a:chExt cx="410760" cy="516960"/>
          </a:xfrm>
        </p:grpSpPr>
        <p:sp>
          <p:nvSpPr>
            <p:cNvPr id="231" name="矩形 6"/>
            <p:cNvSpPr/>
            <p:nvPr/>
          </p:nvSpPr>
          <p:spPr>
            <a:xfrm>
              <a:off x="0" y="157320"/>
              <a:ext cx="2077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32" name="矩形 7"/>
            <p:cNvSpPr/>
            <p:nvPr/>
          </p:nvSpPr>
          <p:spPr>
            <a:xfrm>
              <a:off x="334440" y="157320"/>
              <a:ext cx="76320" cy="5169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sp>
        <p:nvSpPr>
          <p:cNvPr id="233" name="矩形 15"/>
          <p:cNvSpPr/>
          <p:nvPr/>
        </p:nvSpPr>
        <p:spPr>
          <a:xfrm>
            <a:off x="416160" y="166320"/>
            <a:ext cx="7000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800" spc="-1" strike="noStrike">
                <a:solidFill>
                  <a:srgbClr val="58595b"/>
                </a:solidFill>
                <a:latin typeface="Times New Roman"/>
                <a:ea typeface="微软雅黑"/>
              </a:rPr>
              <a:t>Result&amp; discussion(validation&amp; comparison)</a:t>
            </a:r>
            <a:endParaRPr b="0" lang="en-US" sz="2800" spc="-1" strike="noStrike">
              <a:latin typeface="Arial"/>
            </a:endParaRPr>
          </a:p>
        </p:txBody>
      </p:sp>
      <p:pic>
        <p:nvPicPr>
          <p:cNvPr id="234" name="图片 35" descr=""/>
          <p:cNvPicPr/>
          <p:nvPr/>
        </p:nvPicPr>
        <p:blipFill>
          <a:blip r:embed="rId1"/>
          <a:srcRect l="0" t="0" r="52449" b="0"/>
          <a:stretch/>
        </p:blipFill>
        <p:spPr>
          <a:xfrm>
            <a:off x="9263520" y="0"/>
            <a:ext cx="2103480" cy="674280"/>
          </a:xfrm>
          <a:prstGeom prst="rect">
            <a:avLst/>
          </a:prstGeom>
          <a:ln w="0">
            <a:noFill/>
          </a:ln>
        </p:spPr>
      </p:pic>
      <p:pic>
        <p:nvPicPr>
          <p:cNvPr id="235" name="" descr=""/>
          <p:cNvPicPr/>
          <p:nvPr/>
        </p:nvPicPr>
        <p:blipFill>
          <a:blip r:embed="rId2"/>
          <a:stretch/>
        </p:blipFill>
        <p:spPr>
          <a:xfrm>
            <a:off x="252360" y="1433520"/>
            <a:ext cx="5202360" cy="3983040"/>
          </a:xfrm>
          <a:prstGeom prst="rect">
            <a:avLst/>
          </a:prstGeom>
          <a:ln w="0">
            <a:noFill/>
          </a:ln>
        </p:spPr>
      </p:pic>
      <p:pic>
        <p:nvPicPr>
          <p:cNvPr id="236" name="" descr=""/>
          <p:cNvPicPr/>
          <p:nvPr/>
        </p:nvPicPr>
        <p:blipFill>
          <a:blip r:embed="rId3"/>
          <a:stretch/>
        </p:blipFill>
        <p:spPr>
          <a:xfrm>
            <a:off x="5976720" y="1266840"/>
            <a:ext cx="5221440" cy="4316400"/>
          </a:xfrm>
          <a:prstGeom prst="rect">
            <a:avLst/>
          </a:prstGeom>
          <a:ln w="0">
            <a:noFill/>
          </a:ln>
        </p:spPr>
      </p:pic>
      <p:sp>
        <p:nvSpPr>
          <p:cNvPr id="237" name=""/>
          <p:cNvSpPr/>
          <p:nvPr/>
        </p:nvSpPr>
        <p:spPr>
          <a:xfrm>
            <a:off x="1729080" y="6265800"/>
            <a:ext cx="7826760" cy="346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The agglomeration process is found to last for around 5ms for all cases</a:t>
            </a:r>
            <a:endParaRPr b="0" lang="en-US" sz="1800" spc="-1" strike="noStrike">
              <a:latin typeface="Arial"/>
            </a:endParaRPr>
          </a:p>
        </p:txBody>
      </p:sp>
      <p:sp>
        <p:nvSpPr>
          <p:cNvPr id="238" name=""/>
          <p:cNvSpPr/>
          <p:nvPr/>
        </p:nvSpPr>
        <p:spPr>
          <a:xfrm>
            <a:off x="86040" y="847800"/>
            <a:ext cx="301176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Arial"/>
                <a:ea typeface="DejaVu Sans"/>
              </a:rPr>
              <a:t>Case1 no.3</a:t>
            </a:r>
            <a:endParaRPr b="0" lang="en-US" sz="1800" spc="-1" strike="noStrike">
              <a:latin typeface="Arial"/>
            </a:endParaRPr>
          </a:p>
        </p:txBody>
      </p:sp>
      <p:sp>
        <p:nvSpPr>
          <p:cNvPr id="239" name=""/>
          <p:cNvSpPr/>
          <p:nvPr/>
        </p:nvSpPr>
        <p:spPr>
          <a:xfrm>
            <a:off x="2210040" y="1438560"/>
            <a:ext cx="16804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Initial condition</a:t>
            </a:r>
            <a:endParaRPr b="0" lang="en-US" sz="1700" spc="-1" strike="noStrike">
              <a:latin typeface="Arial"/>
            </a:endParaRPr>
          </a:p>
        </p:txBody>
      </p:sp>
      <p:sp>
        <p:nvSpPr>
          <p:cNvPr id="240" name=""/>
          <p:cNvSpPr/>
          <p:nvPr/>
        </p:nvSpPr>
        <p:spPr>
          <a:xfrm>
            <a:off x="8325000" y="1190880"/>
            <a:ext cx="2137680" cy="33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00" spc="-1" strike="noStrike">
                <a:solidFill>
                  <a:srgbClr val="000000"/>
                </a:solidFill>
                <a:latin typeface="Arial"/>
                <a:ea typeface="DejaVu Sans"/>
              </a:rPr>
              <a:t>Saturated condition</a:t>
            </a:r>
            <a:endParaRPr b="0" lang="en-US" sz="1700" spc="-1" strike="noStrike">
              <a:latin typeface="Arial"/>
            </a:endParaRPr>
          </a:p>
        </p:txBody>
      </p:sp>
      <p:sp>
        <p:nvSpPr>
          <p:cNvPr id="241" name=""/>
          <p:cNvSpPr/>
          <p:nvPr/>
        </p:nvSpPr>
        <p:spPr>
          <a:xfrm>
            <a:off x="1600200" y="845280"/>
            <a:ext cx="28011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Arial"/>
                <a:ea typeface="DejaVu Sans"/>
              </a:rPr>
              <a:t>concentration 2.25 mg/ml.</a:t>
            </a:r>
            <a:endParaRPr b="0" lang="en-US" sz="1600" spc="-1" strike="noStrike">
              <a:latin typeface="Arial"/>
            </a:endParaRPr>
          </a:p>
        </p:txBody>
      </p:sp>
    </p:spTree>
  </p:cSld>
  <mc:AlternateContent>
    <mc:Choice Requires="p14">
      <p:transition spd="slow" advTm="42000" p14:dur="2000"/>
    </mc:Choice>
    <mc:Fallback>
      <p:transition spd="slow" advTm="42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18459</TotalTime>
  <Application>LibreOffice/7.3.5.2$Linux_X86_64 LibreOffice_project/30$Build-2</Application>
  <AppVersion>15.0000</AppVersion>
  <Words>1202</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2019-12-26T08:00:00Z</dcterms:created>
  <dc:creator>一点素材;http://Dian1.taobao.com</dc:creator>
  <dc:description>一点素材；http://Dian1.taobao.com</dc:description>
  <dc:language>en-US</dc:language>
  <cp:lastModifiedBy/>
  <dcterms:modified xsi:type="dcterms:W3CDTF">2022-08-06T07:56:02Z</dcterms:modified>
  <cp:revision>372</cp:revision>
  <dc:subject/>
  <dc:title>一点素材；http://Dian1.taobao.com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y fmtid="{D5CDD505-2E9C-101B-9397-08002B2CF9AE}" pid="3" name="Notes">
    <vt:i4>8</vt:i4>
  </property>
  <property fmtid="{D5CDD505-2E9C-101B-9397-08002B2CF9AE}" pid="4" name="PresentationFormat">
    <vt:lpwstr>自定义</vt:lpwstr>
  </property>
  <property fmtid="{D5CDD505-2E9C-101B-9397-08002B2CF9AE}" pid="5" name="Slides">
    <vt:i4>19</vt:i4>
  </property>
</Properties>
</file>